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6" r:id="rId1"/>
  </p:sldMasterIdLst>
  <p:notesMasterIdLst>
    <p:notesMasterId r:id="rId46"/>
  </p:notes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70" r:id="rId14"/>
    <p:sldId id="271" r:id="rId15"/>
    <p:sldId id="273" r:id="rId16"/>
    <p:sldId id="29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9" r:id="rId32"/>
    <p:sldId id="288" r:id="rId33"/>
    <p:sldId id="290" r:id="rId34"/>
    <p:sldId id="291" r:id="rId35"/>
    <p:sldId id="303" r:id="rId36"/>
    <p:sldId id="294" r:id="rId37"/>
    <p:sldId id="295" r:id="rId38"/>
    <p:sldId id="296" r:id="rId39"/>
    <p:sldId id="297" r:id="rId40"/>
    <p:sldId id="298" r:id="rId41"/>
    <p:sldId id="300" r:id="rId42"/>
    <p:sldId id="299" r:id="rId43"/>
    <p:sldId id="301" r:id="rId44"/>
    <p:sldId id="302"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a Latouf" initials="JL" lastIdx="1" clrIdx="0">
    <p:extLst>
      <p:ext uri="{19B8F6BF-5375-455C-9EA6-DF929625EA0E}">
        <p15:presenceInfo xmlns:p15="http://schemas.microsoft.com/office/powerpoint/2012/main" userId="c9b41fcd3aa4ef2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740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17" autoAdjust="0"/>
    <p:restoredTop sz="79228" autoAdjust="0"/>
  </p:normalViewPr>
  <p:slideViewPr>
    <p:cSldViewPr snapToGrid="0">
      <p:cViewPr varScale="1">
        <p:scale>
          <a:sx n="72" d="100"/>
          <a:sy n="72" d="100"/>
        </p:scale>
        <p:origin x="123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7-14T17:14:21.437" idx="1">
    <p:pos x="7275" y="1176"/>
    <p:text>http://blog.leapmotion.com/hardware-to-software-how-does-the-leap-motion-controller-work/</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3660D7-3A11-427B-ABF7-A36DB2ACDFCD}" type="datetimeFigureOut">
              <a:rPr lang="en-CA" smtClean="0"/>
              <a:t>2018-07-23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B47EE8-15C0-40C3-B53E-FB737B80EC34}" type="slidenum">
              <a:rPr lang="en-CA" smtClean="0"/>
              <a:t>‹#›</a:t>
            </a:fld>
            <a:endParaRPr lang="en-CA"/>
          </a:p>
        </p:txBody>
      </p:sp>
    </p:spTree>
    <p:extLst>
      <p:ext uri="{BB962C8B-B14F-4D97-AF65-F5344CB8AC3E}">
        <p14:creationId xmlns:p14="http://schemas.microsoft.com/office/powerpoint/2010/main" val="962656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My honours thesis is about the design and testing of a voxel drawing application for virtual reality</a:t>
            </a:r>
          </a:p>
          <a:p>
            <a:r>
              <a:rPr lang="en-CA" dirty="0"/>
              <a:t>I’ll start by talking a bit about the background and purpose of this study and then I’ll describe the development of the system and study and the results of the user study</a:t>
            </a:r>
          </a:p>
        </p:txBody>
      </p:sp>
      <p:sp>
        <p:nvSpPr>
          <p:cNvPr id="4" name="Slide Number Placeholder 3"/>
          <p:cNvSpPr>
            <a:spLocks noGrp="1"/>
          </p:cNvSpPr>
          <p:nvPr>
            <p:ph type="sldNum" sz="quarter" idx="10"/>
          </p:nvPr>
        </p:nvSpPr>
        <p:spPr/>
        <p:txBody>
          <a:bodyPr/>
          <a:lstStyle/>
          <a:p>
            <a:fld id="{66B47EE8-15C0-40C3-B53E-FB737B80EC34}" type="slidenum">
              <a:rPr lang="en-CA" smtClean="0"/>
              <a:t>1</a:t>
            </a:fld>
            <a:endParaRPr lang="en-CA"/>
          </a:p>
        </p:txBody>
      </p:sp>
    </p:spTree>
    <p:extLst>
      <p:ext uri="{BB962C8B-B14F-4D97-AF65-F5344CB8AC3E}">
        <p14:creationId xmlns:p14="http://schemas.microsoft.com/office/powerpoint/2010/main" val="2220110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There’s two main UI elements. One is the handheld menu which attaches to the leap motion hand and appear when the </a:t>
            </a:r>
            <a:r>
              <a:rPr lang="en-CA" dirty="0" err="1"/>
              <a:t>pallm</a:t>
            </a:r>
            <a:r>
              <a:rPr lang="en-CA" dirty="0"/>
              <a:t> of the eft hand is facing the user.</a:t>
            </a:r>
          </a:p>
          <a:p>
            <a:r>
              <a:rPr lang="en-CA" dirty="0"/>
              <a:t>The Head’s Up Display or HUD sits in the distance and is attached to the camera, so it provides information like the selected colour, draw mode, and brush</a:t>
            </a:r>
          </a:p>
        </p:txBody>
      </p:sp>
      <p:sp>
        <p:nvSpPr>
          <p:cNvPr id="4" name="Slide Number Placeholder 3"/>
          <p:cNvSpPr>
            <a:spLocks noGrp="1"/>
          </p:cNvSpPr>
          <p:nvPr>
            <p:ph type="sldNum" sz="quarter" idx="10"/>
          </p:nvPr>
        </p:nvSpPr>
        <p:spPr/>
        <p:txBody>
          <a:bodyPr/>
          <a:lstStyle/>
          <a:p>
            <a:fld id="{66B47EE8-15C0-40C3-B53E-FB737B80EC34}" type="slidenum">
              <a:rPr lang="en-CA" smtClean="0"/>
              <a:t>10</a:t>
            </a:fld>
            <a:endParaRPr lang="en-CA"/>
          </a:p>
        </p:txBody>
      </p:sp>
    </p:spTree>
    <p:extLst>
      <p:ext uri="{BB962C8B-B14F-4D97-AF65-F5344CB8AC3E}">
        <p14:creationId xmlns:p14="http://schemas.microsoft.com/office/powerpoint/2010/main" val="506370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Drawing is done with pinch gestures</a:t>
            </a:r>
          </a:p>
          <a:p>
            <a:r>
              <a:rPr lang="en-CA" dirty="0"/>
              <a:t>Leap motion measure pinch by strength and pinches are detected as 0.8 or above in this application which is the leap motion’s default measurement.</a:t>
            </a:r>
          </a:p>
          <a:p>
            <a:r>
              <a:rPr lang="en-CA" dirty="0"/>
              <a:t>A stroke starts when a pinch starts and ends when a pinch gesture ends.  I use this to place strokes on the undo stack.</a:t>
            </a:r>
          </a:p>
          <a:p>
            <a:r>
              <a:rPr lang="en-CA" dirty="0"/>
              <a:t>Using Unity, when a pinch is detected and the pinch detector is in the position of a voxel, the voxel type is changed.</a:t>
            </a:r>
          </a:p>
        </p:txBody>
      </p:sp>
      <p:sp>
        <p:nvSpPr>
          <p:cNvPr id="4" name="Slide Number Placeholder 3"/>
          <p:cNvSpPr>
            <a:spLocks noGrp="1"/>
          </p:cNvSpPr>
          <p:nvPr>
            <p:ph type="sldNum" sz="quarter" idx="10"/>
          </p:nvPr>
        </p:nvSpPr>
        <p:spPr/>
        <p:txBody>
          <a:bodyPr/>
          <a:lstStyle/>
          <a:p>
            <a:fld id="{66B47EE8-15C0-40C3-B53E-FB737B80EC34}" type="slidenum">
              <a:rPr lang="en-CA" smtClean="0"/>
              <a:t>11</a:t>
            </a:fld>
            <a:endParaRPr lang="en-CA"/>
          </a:p>
        </p:txBody>
      </p:sp>
    </p:spTree>
    <p:extLst>
      <p:ext uri="{BB962C8B-B14F-4D97-AF65-F5344CB8AC3E}">
        <p14:creationId xmlns:p14="http://schemas.microsoft.com/office/powerpoint/2010/main" val="1873954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Besides drawing individual voxels with the pinch gesture, there are some brush options, and you can see the cube brush being used in the top image there. The sphere and cube are used to draw groups of voxels within them, and there is a pen brush, which draws single voxels, but it draws them on the end of a stick</a:t>
            </a:r>
          </a:p>
          <a:p>
            <a:r>
              <a:rPr lang="en-CA" dirty="0"/>
              <a:t>Painting and selecting were both disabled for this study, but they are in the system. The colours </a:t>
            </a:r>
            <a:r>
              <a:rPr lang="en-CA" dirty="0" err="1"/>
              <a:t>ooptions</a:t>
            </a:r>
            <a:r>
              <a:rPr lang="en-CA" dirty="0"/>
              <a:t> for the voxels are all on one texture and the texture coordinates are stored in the voxel object</a:t>
            </a:r>
          </a:p>
        </p:txBody>
      </p:sp>
      <p:sp>
        <p:nvSpPr>
          <p:cNvPr id="4" name="Slide Number Placeholder 3"/>
          <p:cNvSpPr>
            <a:spLocks noGrp="1"/>
          </p:cNvSpPr>
          <p:nvPr>
            <p:ph type="sldNum" sz="quarter" idx="10"/>
          </p:nvPr>
        </p:nvSpPr>
        <p:spPr/>
        <p:txBody>
          <a:bodyPr/>
          <a:lstStyle/>
          <a:p>
            <a:fld id="{66B47EE8-15C0-40C3-B53E-FB737B80EC34}" type="slidenum">
              <a:rPr lang="en-CA" smtClean="0"/>
              <a:t>12</a:t>
            </a:fld>
            <a:endParaRPr lang="en-CA"/>
          </a:p>
        </p:txBody>
      </p:sp>
    </p:spTree>
    <p:extLst>
      <p:ext uri="{BB962C8B-B14F-4D97-AF65-F5344CB8AC3E}">
        <p14:creationId xmlns:p14="http://schemas.microsoft.com/office/powerpoint/2010/main" val="1754682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Used the grid and platform, but simplified</a:t>
            </a:r>
          </a:p>
          <a:p>
            <a:r>
              <a:rPr lang="en-CA" dirty="0"/>
              <a:t>Platform is stationary and rotates at 45 degree angles</a:t>
            </a:r>
          </a:p>
          <a:p>
            <a:r>
              <a:rPr lang="en-CA" dirty="0"/>
              <a:t>Everything runs using keyboard and mouse</a:t>
            </a:r>
          </a:p>
          <a:p>
            <a:endParaRPr lang="en-CA" dirty="0"/>
          </a:p>
        </p:txBody>
      </p:sp>
      <p:sp>
        <p:nvSpPr>
          <p:cNvPr id="4" name="Slide Number Placeholder 3"/>
          <p:cNvSpPr>
            <a:spLocks noGrp="1"/>
          </p:cNvSpPr>
          <p:nvPr>
            <p:ph type="sldNum" sz="quarter" idx="10"/>
          </p:nvPr>
        </p:nvSpPr>
        <p:spPr/>
        <p:txBody>
          <a:bodyPr/>
          <a:lstStyle/>
          <a:p>
            <a:fld id="{66B47EE8-15C0-40C3-B53E-FB737B80EC34}" type="slidenum">
              <a:rPr lang="en-CA" smtClean="0"/>
              <a:t>13</a:t>
            </a:fld>
            <a:endParaRPr lang="en-CA"/>
          </a:p>
        </p:txBody>
      </p:sp>
    </p:spTree>
    <p:extLst>
      <p:ext uri="{BB962C8B-B14F-4D97-AF65-F5344CB8AC3E}">
        <p14:creationId xmlns:p14="http://schemas.microsoft.com/office/powerpoint/2010/main" val="2853427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this app, there are no brushes, only a single cursor and hitting the space key either adds or deletes a single voxel</a:t>
            </a:r>
          </a:p>
          <a:p>
            <a:r>
              <a:rPr lang="en-CA" dirty="0"/>
              <a:t>The cursor is moved using the WASD keys and the mouse wheel for up and down</a:t>
            </a:r>
          </a:p>
          <a:p>
            <a:r>
              <a:rPr lang="en-CA" dirty="0"/>
              <a:t>And the cursor has a little spot light attached to it that helps indicate depth</a:t>
            </a:r>
          </a:p>
        </p:txBody>
      </p:sp>
      <p:sp>
        <p:nvSpPr>
          <p:cNvPr id="4" name="Slide Number Placeholder 3"/>
          <p:cNvSpPr>
            <a:spLocks noGrp="1"/>
          </p:cNvSpPr>
          <p:nvPr>
            <p:ph type="sldNum" sz="quarter" idx="10"/>
          </p:nvPr>
        </p:nvSpPr>
        <p:spPr/>
        <p:txBody>
          <a:bodyPr/>
          <a:lstStyle/>
          <a:p>
            <a:fld id="{66B47EE8-15C0-40C3-B53E-FB737B80EC34}" type="slidenum">
              <a:rPr lang="en-CA" smtClean="0"/>
              <a:t>14</a:t>
            </a:fld>
            <a:endParaRPr lang="en-CA"/>
          </a:p>
        </p:txBody>
      </p:sp>
    </p:spTree>
    <p:extLst>
      <p:ext uri="{BB962C8B-B14F-4D97-AF65-F5344CB8AC3E}">
        <p14:creationId xmlns:p14="http://schemas.microsoft.com/office/powerpoint/2010/main" val="1223370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now I’ll talk about the study design</a:t>
            </a:r>
          </a:p>
          <a:p>
            <a:r>
              <a:rPr lang="en-CA" dirty="0"/>
              <a:t>Here are the research questions, we wanted to know if the application would help with those common challenges like arm fatigue and physical discomfort</a:t>
            </a:r>
          </a:p>
          <a:p>
            <a:r>
              <a:rPr lang="en-CA" dirty="0"/>
              <a:t>Would users achieve a desired level of accuracy and would the app be easy to use?</a:t>
            </a:r>
          </a:p>
          <a:p>
            <a:r>
              <a:rPr lang="en-CA" dirty="0"/>
              <a:t>And would they enjoy using it?</a:t>
            </a:r>
          </a:p>
        </p:txBody>
      </p:sp>
      <p:sp>
        <p:nvSpPr>
          <p:cNvPr id="4" name="Slide Number Placeholder 3"/>
          <p:cNvSpPr>
            <a:spLocks noGrp="1"/>
          </p:cNvSpPr>
          <p:nvPr>
            <p:ph type="sldNum" sz="quarter" idx="10"/>
          </p:nvPr>
        </p:nvSpPr>
        <p:spPr/>
        <p:txBody>
          <a:bodyPr/>
          <a:lstStyle/>
          <a:p>
            <a:fld id="{66B47EE8-15C0-40C3-B53E-FB737B80EC34}" type="slidenum">
              <a:rPr lang="en-CA" smtClean="0"/>
              <a:t>15</a:t>
            </a:fld>
            <a:endParaRPr lang="en-CA"/>
          </a:p>
        </p:txBody>
      </p:sp>
    </p:spTree>
    <p:extLst>
      <p:ext uri="{BB962C8B-B14F-4D97-AF65-F5344CB8AC3E}">
        <p14:creationId xmlns:p14="http://schemas.microsoft.com/office/powerpoint/2010/main" val="1982060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tasks were to recreate reference models for both versions of the application</a:t>
            </a:r>
          </a:p>
          <a:p>
            <a:r>
              <a:rPr lang="en-CA" dirty="0"/>
              <a:t>There were 20 participants recruited from Dalhousie and members of the community. No prior experience was required.</a:t>
            </a:r>
          </a:p>
          <a:p>
            <a:r>
              <a:rPr lang="en-CA" dirty="0"/>
              <a:t>Of the participants who indicated their gender, there were 13 men and 6 women</a:t>
            </a:r>
          </a:p>
          <a:p>
            <a:r>
              <a:rPr lang="en-CA" dirty="0"/>
              <a:t>Of those who indicated age, they ranged from 19 to 37</a:t>
            </a:r>
          </a:p>
          <a:p>
            <a:r>
              <a:rPr lang="en-CA" dirty="0"/>
              <a:t>A few had tried </a:t>
            </a:r>
            <a:r>
              <a:rPr lang="en-CA" dirty="0" err="1"/>
              <a:t>vr</a:t>
            </a:r>
            <a:r>
              <a:rPr lang="en-CA" dirty="0"/>
              <a:t> devices or hand tracking controllers in the past, but there were no regular users</a:t>
            </a:r>
          </a:p>
          <a:p>
            <a:r>
              <a:rPr lang="en-CA" dirty="0"/>
              <a:t>A few did use their computers for design and visual art occasionally, but no regular artists</a:t>
            </a:r>
          </a:p>
        </p:txBody>
      </p:sp>
      <p:sp>
        <p:nvSpPr>
          <p:cNvPr id="4" name="Slide Number Placeholder 3"/>
          <p:cNvSpPr>
            <a:spLocks noGrp="1"/>
          </p:cNvSpPr>
          <p:nvPr>
            <p:ph type="sldNum" sz="quarter" idx="10"/>
          </p:nvPr>
        </p:nvSpPr>
        <p:spPr/>
        <p:txBody>
          <a:bodyPr/>
          <a:lstStyle/>
          <a:p>
            <a:fld id="{66B47EE8-15C0-40C3-B53E-FB737B80EC34}" type="slidenum">
              <a:rPr lang="en-CA" smtClean="0"/>
              <a:t>16</a:t>
            </a:fld>
            <a:endParaRPr lang="en-CA"/>
          </a:p>
        </p:txBody>
      </p:sp>
    </p:spTree>
    <p:extLst>
      <p:ext uri="{BB962C8B-B14F-4D97-AF65-F5344CB8AC3E}">
        <p14:creationId xmlns:p14="http://schemas.microsoft.com/office/powerpoint/2010/main" val="1823729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main purpose of the desktop activity was to help assess drawings made by people who’s drawing skills were unknown, something to compare against because drawing accuracy is dependant both on the application and on user ability</a:t>
            </a:r>
          </a:p>
          <a:p>
            <a:r>
              <a:rPr lang="en-CA" dirty="0"/>
              <a:t>This version included verbal instructions and a paper </a:t>
            </a:r>
            <a:r>
              <a:rPr lang="en-CA" dirty="0" err="1"/>
              <a:t>cheatsheet</a:t>
            </a:r>
            <a:r>
              <a:rPr lang="en-CA" dirty="0"/>
              <a:t> for the controls</a:t>
            </a:r>
          </a:p>
          <a:p>
            <a:r>
              <a:rPr lang="en-CA" dirty="0"/>
              <a:t>The model was presented in three parts, each time the user recreated one piece, they would click the done button and a new piece would be added, this was to simplify the experience</a:t>
            </a:r>
          </a:p>
        </p:txBody>
      </p:sp>
      <p:sp>
        <p:nvSpPr>
          <p:cNvPr id="4" name="Slide Number Placeholder 3"/>
          <p:cNvSpPr>
            <a:spLocks noGrp="1"/>
          </p:cNvSpPr>
          <p:nvPr>
            <p:ph type="sldNum" sz="quarter" idx="10"/>
          </p:nvPr>
        </p:nvSpPr>
        <p:spPr/>
        <p:txBody>
          <a:bodyPr/>
          <a:lstStyle/>
          <a:p>
            <a:fld id="{66B47EE8-15C0-40C3-B53E-FB737B80EC34}" type="slidenum">
              <a:rPr lang="en-CA" smtClean="0"/>
              <a:t>17</a:t>
            </a:fld>
            <a:endParaRPr lang="en-CA"/>
          </a:p>
        </p:txBody>
      </p:sp>
    </p:spTree>
    <p:extLst>
      <p:ext uri="{BB962C8B-B14F-4D97-AF65-F5344CB8AC3E}">
        <p14:creationId xmlns:p14="http://schemas.microsoft.com/office/powerpoint/2010/main" val="427065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For the VR application, there were two scenes. Before the drawing scene, users were presented with a tutorial.</a:t>
            </a:r>
          </a:p>
          <a:p>
            <a:r>
              <a:rPr lang="en-CA" dirty="0"/>
              <a:t>Before they began the tutorial, I also gave them some verbal instructions and helped them adjust the Oculus an explained the Leap Motion.</a:t>
            </a:r>
          </a:p>
          <a:p>
            <a:r>
              <a:rPr lang="en-CA" dirty="0"/>
              <a:t>The tutorial itself was text-based and included some animated blue hands, that you can see in these screenshots, and it went over the basics very briefly.</a:t>
            </a:r>
          </a:p>
        </p:txBody>
      </p:sp>
      <p:sp>
        <p:nvSpPr>
          <p:cNvPr id="4" name="Slide Number Placeholder 3"/>
          <p:cNvSpPr>
            <a:spLocks noGrp="1"/>
          </p:cNvSpPr>
          <p:nvPr>
            <p:ph type="sldNum" sz="quarter" idx="10"/>
          </p:nvPr>
        </p:nvSpPr>
        <p:spPr/>
        <p:txBody>
          <a:bodyPr/>
          <a:lstStyle/>
          <a:p>
            <a:fld id="{66B47EE8-15C0-40C3-B53E-FB737B80EC34}" type="slidenum">
              <a:rPr lang="en-CA" smtClean="0"/>
              <a:t>18</a:t>
            </a:fld>
            <a:endParaRPr lang="en-CA"/>
          </a:p>
        </p:txBody>
      </p:sp>
    </p:spTree>
    <p:extLst>
      <p:ext uri="{BB962C8B-B14F-4D97-AF65-F5344CB8AC3E}">
        <p14:creationId xmlns:p14="http://schemas.microsoft.com/office/powerpoint/2010/main" val="1621407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the drawing task scene, they were presented with a single reference model on it’s own platform, both could be moved separately and they were instructed to do their best to replicate the model.</a:t>
            </a:r>
          </a:p>
          <a:p>
            <a:r>
              <a:rPr lang="en-CA" dirty="0"/>
              <a:t>Participants swapped order in which these tasks were done, half did keyboard first, half did </a:t>
            </a:r>
            <a:r>
              <a:rPr lang="en-CA" dirty="0" err="1"/>
              <a:t>vr</a:t>
            </a:r>
            <a:r>
              <a:rPr lang="en-CA" dirty="0"/>
              <a:t> first.</a:t>
            </a:r>
          </a:p>
        </p:txBody>
      </p:sp>
      <p:sp>
        <p:nvSpPr>
          <p:cNvPr id="4" name="Slide Number Placeholder 3"/>
          <p:cNvSpPr>
            <a:spLocks noGrp="1"/>
          </p:cNvSpPr>
          <p:nvPr>
            <p:ph type="sldNum" sz="quarter" idx="10"/>
          </p:nvPr>
        </p:nvSpPr>
        <p:spPr/>
        <p:txBody>
          <a:bodyPr/>
          <a:lstStyle/>
          <a:p>
            <a:fld id="{66B47EE8-15C0-40C3-B53E-FB737B80EC34}" type="slidenum">
              <a:rPr lang="en-CA" smtClean="0"/>
              <a:t>19</a:t>
            </a:fld>
            <a:endParaRPr lang="en-CA"/>
          </a:p>
        </p:txBody>
      </p:sp>
    </p:spTree>
    <p:extLst>
      <p:ext uri="{BB962C8B-B14F-4D97-AF65-F5344CB8AC3E}">
        <p14:creationId xmlns:p14="http://schemas.microsoft.com/office/powerpoint/2010/main" val="3806494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VR devices like the Oculus and </a:t>
            </a:r>
            <a:r>
              <a:rPr lang="en-CA" dirty="0" err="1"/>
              <a:t>Vive</a:t>
            </a:r>
            <a:r>
              <a:rPr lang="en-CA" dirty="0"/>
              <a:t> are entering mainstream in gaming, education, and conferences</a:t>
            </a:r>
          </a:p>
          <a:p>
            <a:r>
              <a:rPr lang="en-CA" dirty="0"/>
              <a:t>Most professional artists still use traditional desktops and tablets for design work</a:t>
            </a:r>
          </a:p>
          <a:p>
            <a:r>
              <a:rPr lang="en-CA" dirty="0"/>
              <a:t>I was a professional graphic artist before coming to dal, and we generally used keyboard, mouse, and Wacom tablets</a:t>
            </a:r>
          </a:p>
          <a:p>
            <a:r>
              <a:rPr lang="en-CA" dirty="0"/>
              <a:t>But </a:t>
            </a:r>
            <a:r>
              <a:rPr lang="en-CA" dirty="0" err="1"/>
              <a:t>vr</a:t>
            </a:r>
            <a:r>
              <a:rPr lang="en-CA" dirty="0"/>
              <a:t> now offers true stereoscopic 3d environments</a:t>
            </a:r>
          </a:p>
          <a:p>
            <a:r>
              <a:rPr lang="en-CA" dirty="0"/>
              <a:t>There are a variety of control systems for </a:t>
            </a:r>
            <a:r>
              <a:rPr lang="en-CA" dirty="0" err="1"/>
              <a:t>vr</a:t>
            </a:r>
            <a:r>
              <a:rPr lang="en-CA" dirty="0"/>
              <a:t> now that allow for full body movement, such as Oculus touch and Leap Motion</a:t>
            </a:r>
          </a:p>
        </p:txBody>
      </p:sp>
      <p:sp>
        <p:nvSpPr>
          <p:cNvPr id="4" name="Slide Number Placeholder 3"/>
          <p:cNvSpPr>
            <a:spLocks noGrp="1"/>
          </p:cNvSpPr>
          <p:nvPr>
            <p:ph type="sldNum" sz="quarter" idx="10"/>
          </p:nvPr>
        </p:nvSpPr>
        <p:spPr/>
        <p:txBody>
          <a:bodyPr/>
          <a:lstStyle/>
          <a:p>
            <a:fld id="{66B47EE8-15C0-40C3-B53E-FB737B80EC34}" type="slidenum">
              <a:rPr lang="en-CA" smtClean="0"/>
              <a:t>2</a:t>
            </a:fld>
            <a:endParaRPr lang="en-CA"/>
          </a:p>
        </p:txBody>
      </p:sp>
    </p:spTree>
    <p:extLst>
      <p:ext uri="{BB962C8B-B14F-4D97-AF65-F5344CB8AC3E}">
        <p14:creationId xmlns:p14="http://schemas.microsoft.com/office/powerpoint/2010/main" val="3793758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How did I analyze all of these experiences?</a:t>
            </a:r>
          </a:p>
          <a:p>
            <a:r>
              <a:rPr lang="en-CA" dirty="0"/>
              <a:t>First, the models were saved as OBJ files and also printed to binary arrays</a:t>
            </a:r>
          </a:p>
          <a:p>
            <a:r>
              <a:rPr lang="en-CA" dirty="0"/>
              <a:t>The nature of voxels allowed me to make voxel to voxel comparisons, but that can only tell us so much, because it would be easy to make the shape correctly and have it shifted slightly and none of the voxels would match well.</a:t>
            </a:r>
            <a:br>
              <a:rPr lang="en-CA" dirty="0"/>
            </a:br>
            <a:r>
              <a:rPr lang="en-CA" dirty="0"/>
              <a:t>That’s where a former student of Dr Brooks came in. She was part of a paper and app development for an app that can assess </a:t>
            </a:r>
            <a:r>
              <a:rPr lang="en-CA" dirty="0" err="1"/>
              <a:t>dissibilarity</a:t>
            </a:r>
            <a:r>
              <a:rPr lang="en-CA" dirty="0"/>
              <a:t> in 3d model shapes</a:t>
            </a:r>
          </a:p>
          <a:p>
            <a:r>
              <a:rPr lang="en-CA" dirty="0"/>
              <a:t>It does this by capturing 60 orthographic views of each image and calculating a dissimilarity score between each model and sums the lowest ten of those.</a:t>
            </a:r>
          </a:p>
          <a:p>
            <a:r>
              <a:rPr lang="en-CA" dirty="0"/>
              <a:t>This set of images gives an idea of the dissimilarity score range for these reference models. Adding a single voxel or two gives scores of 516, and 327, where deleting voxels causes scores of 216 in C and 67 in D. The highest scores I was able to achieve were using a model of just two voxels placed on opposite corners. This caused scores of 44,158 in E and 43,670 in F.</a:t>
            </a:r>
          </a:p>
        </p:txBody>
      </p:sp>
      <p:sp>
        <p:nvSpPr>
          <p:cNvPr id="4" name="Slide Number Placeholder 3"/>
          <p:cNvSpPr>
            <a:spLocks noGrp="1"/>
          </p:cNvSpPr>
          <p:nvPr>
            <p:ph type="sldNum" sz="quarter" idx="10"/>
          </p:nvPr>
        </p:nvSpPr>
        <p:spPr/>
        <p:txBody>
          <a:bodyPr/>
          <a:lstStyle/>
          <a:p>
            <a:fld id="{66B47EE8-15C0-40C3-B53E-FB737B80EC34}" type="slidenum">
              <a:rPr lang="en-CA" smtClean="0"/>
              <a:t>20</a:t>
            </a:fld>
            <a:endParaRPr lang="en-CA"/>
          </a:p>
        </p:txBody>
      </p:sp>
    </p:spTree>
    <p:extLst>
      <p:ext uri="{BB962C8B-B14F-4D97-AF65-F5344CB8AC3E}">
        <p14:creationId xmlns:p14="http://schemas.microsoft.com/office/powerpoint/2010/main" val="277164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On top of assessing the models, there was also audio and screen capture recordings using the windows game bar</a:t>
            </a:r>
          </a:p>
          <a:p>
            <a:r>
              <a:rPr lang="en-CA" dirty="0"/>
              <a:t>And activity logs recorded using C# and Unity</a:t>
            </a:r>
          </a:p>
          <a:p>
            <a:r>
              <a:rPr lang="en-CA" dirty="0"/>
              <a:t>A set of questionnaire questions both scalar question with 1 being strongly disagree and 5 </a:t>
            </a:r>
            <a:r>
              <a:rPr lang="en-CA" dirty="0" err="1"/>
              <a:t>beging</a:t>
            </a:r>
            <a:r>
              <a:rPr lang="en-CA" dirty="0"/>
              <a:t> strong agree</a:t>
            </a:r>
          </a:p>
          <a:p>
            <a:r>
              <a:rPr lang="en-CA" dirty="0"/>
              <a:t>And some short answer questions </a:t>
            </a:r>
          </a:p>
        </p:txBody>
      </p:sp>
      <p:sp>
        <p:nvSpPr>
          <p:cNvPr id="4" name="Slide Number Placeholder 3"/>
          <p:cNvSpPr>
            <a:spLocks noGrp="1"/>
          </p:cNvSpPr>
          <p:nvPr>
            <p:ph type="sldNum" sz="quarter" idx="10"/>
          </p:nvPr>
        </p:nvSpPr>
        <p:spPr/>
        <p:txBody>
          <a:bodyPr/>
          <a:lstStyle/>
          <a:p>
            <a:fld id="{66B47EE8-15C0-40C3-B53E-FB737B80EC34}" type="slidenum">
              <a:rPr lang="en-CA" smtClean="0"/>
              <a:t>21</a:t>
            </a:fld>
            <a:endParaRPr lang="en-CA"/>
          </a:p>
        </p:txBody>
      </p:sp>
    </p:spTree>
    <p:extLst>
      <p:ext uri="{BB962C8B-B14F-4D97-AF65-F5344CB8AC3E}">
        <p14:creationId xmlns:p14="http://schemas.microsoft.com/office/powerpoint/2010/main" val="162839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Now I’ll talk about the results. I’ll start with some general stats and then go into the desktop and then </a:t>
            </a:r>
            <a:r>
              <a:rPr lang="en-CA" dirty="0" err="1"/>
              <a:t>vr</a:t>
            </a:r>
            <a:r>
              <a:rPr lang="en-CA" dirty="0"/>
              <a:t>.</a:t>
            </a:r>
          </a:p>
          <a:p>
            <a:r>
              <a:rPr lang="en-CA" dirty="0"/>
              <a:t>Users spent about two minutes more on average on the VR drawing (this doesn’t include time spent in the tutorial) but there are a lot of variations</a:t>
            </a:r>
          </a:p>
          <a:p>
            <a:r>
              <a:rPr lang="en-CA" dirty="0"/>
              <a:t>Most users, when asked to choose a favourite, preferred the VR application</a:t>
            </a:r>
          </a:p>
          <a:p>
            <a:r>
              <a:rPr lang="en-CA" dirty="0"/>
              <a:t>On the desktop application, users asked for more movement options, they had a lot of trouble with the top piece and trouble with depth</a:t>
            </a:r>
          </a:p>
        </p:txBody>
      </p:sp>
      <p:sp>
        <p:nvSpPr>
          <p:cNvPr id="4" name="Slide Number Placeholder 3"/>
          <p:cNvSpPr>
            <a:spLocks noGrp="1"/>
          </p:cNvSpPr>
          <p:nvPr>
            <p:ph type="sldNum" sz="quarter" idx="10"/>
          </p:nvPr>
        </p:nvSpPr>
        <p:spPr/>
        <p:txBody>
          <a:bodyPr/>
          <a:lstStyle/>
          <a:p>
            <a:fld id="{66B47EE8-15C0-40C3-B53E-FB737B80EC34}" type="slidenum">
              <a:rPr lang="en-CA" smtClean="0"/>
              <a:t>22</a:t>
            </a:fld>
            <a:endParaRPr lang="en-CA"/>
          </a:p>
        </p:txBody>
      </p:sp>
    </p:spTree>
    <p:extLst>
      <p:ext uri="{BB962C8B-B14F-4D97-AF65-F5344CB8AC3E}">
        <p14:creationId xmlns:p14="http://schemas.microsoft.com/office/powerpoint/2010/main" val="3193855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There were four users in particular who struggled with the desktop version. They spent more time on the desktop, had trouble with the controls, and their VR models did better in the dissimilarity test (which I’ll talk more about in a minute). Based on their questionnaire answers, they tended to like the </a:t>
            </a:r>
            <a:r>
              <a:rPr lang="en-CA" dirty="0" err="1"/>
              <a:t>vr</a:t>
            </a:r>
            <a:r>
              <a:rPr lang="en-CA" dirty="0"/>
              <a:t> app better than average and tended to find the keyboard harder to use than average. All of these participants were women, and there were only </a:t>
            </a:r>
            <a:r>
              <a:rPr lang="en-CA" dirty="0" err="1"/>
              <a:t>sixe</a:t>
            </a:r>
            <a:r>
              <a:rPr lang="en-CA" dirty="0"/>
              <a:t> female e participants, based on conversation in the audio logs it seems these users had less experience with </a:t>
            </a:r>
            <a:r>
              <a:rPr lang="en-CA" dirty="0" err="1"/>
              <a:t>wASD</a:t>
            </a:r>
            <a:r>
              <a:rPr lang="en-CA" dirty="0"/>
              <a:t> keyboard gaming controls than the others</a:t>
            </a:r>
          </a:p>
        </p:txBody>
      </p:sp>
      <p:sp>
        <p:nvSpPr>
          <p:cNvPr id="4" name="Slide Number Placeholder 3"/>
          <p:cNvSpPr>
            <a:spLocks noGrp="1"/>
          </p:cNvSpPr>
          <p:nvPr>
            <p:ph type="sldNum" sz="quarter" idx="10"/>
          </p:nvPr>
        </p:nvSpPr>
        <p:spPr/>
        <p:txBody>
          <a:bodyPr/>
          <a:lstStyle/>
          <a:p>
            <a:fld id="{66B47EE8-15C0-40C3-B53E-FB737B80EC34}" type="slidenum">
              <a:rPr lang="en-CA" smtClean="0"/>
              <a:t>23</a:t>
            </a:fld>
            <a:endParaRPr lang="en-CA"/>
          </a:p>
        </p:txBody>
      </p:sp>
    </p:spTree>
    <p:extLst>
      <p:ext uri="{BB962C8B-B14F-4D97-AF65-F5344CB8AC3E}">
        <p14:creationId xmlns:p14="http://schemas.microsoft.com/office/powerpoint/2010/main" val="1752690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VR tutorial was not very effective. I ended up giving verbal tips to pretty much everybody.</a:t>
            </a:r>
          </a:p>
          <a:p>
            <a:r>
              <a:rPr lang="en-CA" dirty="0"/>
              <a:t>Most participants either got ahead of the text or just got confused or stuck.</a:t>
            </a:r>
          </a:p>
          <a:p>
            <a:r>
              <a:rPr lang="en-CA" dirty="0"/>
              <a:t>And for some the buttons didn’t really work.</a:t>
            </a:r>
          </a:p>
          <a:p>
            <a:r>
              <a:rPr lang="en-CA" dirty="0"/>
              <a:t>For the </a:t>
            </a:r>
            <a:r>
              <a:rPr lang="en-CA" dirty="0" err="1"/>
              <a:t>vr</a:t>
            </a:r>
            <a:r>
              <a:rPr lang="en-CA" dirty="0"/>
              <a:t> platform, everybody struggled with grasping to move the platform. They rotation was a little easier, but the grasping radius around the buttons was too small, or they were having trouble starting and ending the grasp in a way that was recognized and the highlights were too sensitive and gave false positives.</a:t>
            </a:r>
          </a:p>
          <a:p>
            <a:r>
              <a:rPr lang="en-CA" dirty="0"/>
              <a:t>A lot of users also tried moving with both hands, even though the tutorial only showed one hand, or they tried pushing the disk around, rather than grasping.</a:t>
            </a:r>
          </a:p>
        </p:txBody>
      </p:sp>
      <p:sp>
        <p:nvSpPr>
          <p:cNvPr id="4" name="Slide Number Placeholder 3"/>
          <p:cNvSpPr>
            <a:spLocks noGrp="1"/>
          </p:cNvSpPr>
          <p:nvPr>
            <p:ph type="sldNum" sz="quarter" idx="10"/>
          </p:nvPr>
        </p:nvSpPr>
        <p:spPr/>
        <p:txBody>
          <a:bodyPr/>
          <a:lstStyle/>
          <a:p>
            <a:fld id="{66B47EE8-15C0-40C3-B53E-FB737B80EC34}" type="slidenum">
              <a:rPr lang="en-CA" smtClean="0"/>
              <a:t>24</a:t>
            </a:fld>
            <a:endParaRPr lang="en-CA"/>
          </a:p>
        </p:txBody>
      </p:sp>
    </p:spTree>
    <p:extLst>
      <p:ext uri="{BB962C8B-B14F-4D97-AF65-F5344CB8AC3E}">
        <p14:creationId xmlns:p14="http://schemas.microsoft.com/office/powerpoint/2010/main" val="19520960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VR platform rotation was much easier than grasping, but there was still some struggle to get the palm in the right place</a:t>
            </a:r>
          </a:p>
          <a:p>
            <a:r>
              <a:rPr lang="en-CA" dirty="0"/>
              <a:t>Accidental rotation when movement was desired was common</a:t>
            </a:r>
          </a:p>
          <a:p>
            <a:r>
              <a:rPr lang="en-CA" dirty="0"/>
              <a:t>Some people gave up and just moved around the platform</a:t>
            </a:r>
          </a:p>
          <a:p>
            <a:r>
              <a:rPr lang="en-CA" dirty="0"/>
              <a:t>For the drawing environment:</a:t>
            </a:r>
          </a:p>
          <a:p>
            <a:r>
              <a:rPr lang="en-CA" dirty="0"/>
              <a:t>It’s great for depth, but occlusion did cause some trouble, particularly when trying to delete individual voxels</a:t>
            </a:r>
          </a:p>
          <a:p>
            <a:r>
              <a:rPr lang="en-CA" dirty="0"/>
              <a:t>Leap motion hands could get in the way at times</a:t>
            </a:r>
          </a:p>
        </p:txBody>
      </p:sp>
      <p:sp>
        <p:nvSpPr>
          <p:cNvPr id="4" name="Slide Number Placeholder 3"/>
          <p:cNvSpPr>
            <a:spLocks noGrp="1"/>
          </p:cNvSpPr>
          <p:nvPr>
            <p:ph type="sldNum" sz="quarter" idx="10"/>
          </p:nvPr>
        </p:nvSpPr>
        <p:spPr/>
        <p:txBody>
          <a:bodyPr/>
          <a:lstStyle/>
          <a:p>
            <a:fld id="{66B47EE8-15C0-40C3-B53E-FB737B80EC34}" type="slidenum">
              <a:rPr lang="en-CA" smtClean="0"/>
              <a:t>25</a:t>
            </a:fld>
            <a:endParaRPr lang="en-CA"/>
          </a:p>
        </p:txBody>
      </p:sp>
    </p:spTree>
    <p:extLst>
      <p:ext uri="{BB962C8B-B14F-4D97-AF65-F5344CB8AC3E}">
        <p14:creationId xmlns:p14="http://schemas.microsoft.com/office/powerpoint/2010/main" val="1591875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terms of comfort, there was no </a:t>
            </a:r>
            <a:r>
              <a:rPr lang="en-CA" dirty="0" err="1"/>
              <a:t>vr</a:t>
            </a:r>
            <a:r>
              <a:rPr lang="en-CA" dirty="0"/>
              <a:t> sickness reported, people were generally comfortable. It was a bit warm in the lab some days so some people felt a bit sweaty afterwards. One participant said hiss back was a bit sore after, but wasn’t sure if that was because he was a bit tall for the configuration or just generally standing to work.</a:t>
            </a:r>
          </a:p>
          <a:p>
            <a:r>
              <a:rPr lang="en-CA" dirty="0"/>
              <a:t>The </a:t>
            </a:r>
            <a:r>
              <a:rPr lang="en-CA" dirty="0" err="1"/>
              <a:t>pilnch</a:t>
            </a:r>
            <a:r>
              <a:rPr lang="en-CA" dirty="0"/>
              <a:t> drawing was too sensitive for pretty much everybody. There were a lot of accidental edits and a lot of Undo button clicking.</a:t>
            </a:r>
          </a:p>
          <a:p>
            <a:r>
              <a:rPr lang="en-CA" dirty="0"/>
              <a:t>The UI needs a lot of work. The users had trouble clicking the top buttons.</a:t>
            </a:r>
          </a:p>
          <a:p>
            <a:r>
              <a:rPr lang="en-CA" dirty="0"/>
              <a:t>The HUD also wasn’t too effective, I found myself having to point out to people occasionally that they were in delete mode when they didn’t mean to be, things like that</a:t>
            </a:r>
          </a:p>
        </p:txBody>
      </p:sp>
      <p:sp>
        <p:nvSpPr>
          <p:cNvPr id="4" name="Slide Number Placeholder 3"/>
          <p:cNvSpPr>
            <a:spLocks noGrp="1"/>
          </p:cNvSpPr>
          <p:nvPr>
            <p:ph type="sldNum" sz="quarter" idx="10"/>
          </p:nvPr>
        </p:nvSpPr>
        <p:spPr/>
        <p:txBody>
          <a:bodyPr/>
          <a:lstStyle/>
          <a:p>
            <a:fld id="{66B47EE8-15C0-40C3-B53E-FB737B80EC34}" type="slidenum">
              <a:rPr lang="en-CA" smtClean="0"/>
              <a:t>26</a:t>
            </a:fld>
            <a:endParaRPr lang="en-CA"/>
          </a:p>
        </p:txBody>
      </p:sp>
    </p:spTree>
    <p:extLst>
      <p:ext uri="{BB962C8B-B14F-4D97-AF65-F5344CB8AC3E}">
        <p14:creationId xmlns:p14="http://schemas.microsoft.com/office/powerpoint/2010/main" val="30704255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 few users tried the brushes, the whole thing could use pinch drawing. Some users tried creating the two sort of spherical </a:t>
            </a:r>
            <a:r>
              <a:rPr lang="en-CA" dirty="0" err="1"/>
              <a:t>shpaes</a:t>
            </a:r>
            <a:r>
              <a:rPr lang="en-CA" dirty="0"/>
              <a:t> with either the sphere or the cube brush, others tried drawing with the pen brushes</a:t>
            </a:r>
          </a:p>
          <a:p>
            <a:r>
              <a:rPr lang="en-CA" dirty="0"/>
              <a:t>A few users tried making thick strokes and then chipping away at them</a:t>
            </a:r>
          </a:p>
          <a:p>
            <a:r>
              <a:rPr lang="en-CA" dirty="0"/>
              <a:t>And a few also tried overlaying the reference model right inside their drawing canvas</a:t>
            </a:r>
          </a:p>
        </p:txBody>
      </p:sp>
      <p:sp>
        <p:nvSpPr>
          <p:cNvPr id="4" name="Slide Number Placeholder 3"/>
          <p:cNvSpPr>
            <a:spLocks noGrp="1"/>
          </p:cNvSpPr>
          <p:nvPr>
            <p:ph type="sldNum" sz="quarter" idx="10"/>
          </p:nvPr>
        </p:nvSpPr>
        <p:spPr/>
        <p:txBody>
          <a:bodyPr/>
          <a:lstStyle/>
          <a:p>
            <a:fld id="{66B47EE8-15C0-40C3-B53E-FB737B80EC34}" type="slidenum">
              <a:rPr lang="en-CA" smtClean="0"/>
              <a:t>27</a:t>
            </a:fld>
            <a:endParaRPr lang="en-CA"/>
          </a:p>
        </p:txBody>
      </p:sp>
    </p:spTree>
    <p:extLst>
      <p:ext uri="{BB962C8B-B14F-4D97-AF65-F5344CB8AC3E}">
        <p14:creationId xmlns:p14="http://schemas.microsoft.com/office/powerpoint/2010/main" val="23718167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terms of voxel to voxel comparison, because the reference models are mostly empty voxels, it is easy to get a high percentage of matches as long as you draw something that’s mostly empty. So, I broke this down into empty, full, and total matches. Full voxel matches were very low, </a:t>
            </a:r>
            <a:r>
              <a:rPr lang="en-CA" dirty="0" err="1"/>
              <a:t>espetially</a:t>
            </a:r>
            <a:r>
              <a:rPr lang="en-CA" dirty="0"/>
              <a:t> in the keyboard model because there are so few actual full voxels, and it is easy to shift a drawing slightly.</a:t>
            </a:r>
          </a:p>
          <a:p>
            <a:r>
              <a:rPr lang="en-CA" dirty="0"/>
              <a:t>A few participants got a lot of full voxel matches, but only because those users drew thick strokes that </a:t>
            </a:r>
            <a:r>
              <a:rPr lang="en-CA" dirty="0" err="1"/>
              <a:t>emcompassed</a:t>
            </a:r>
            <a:r>
              <a:rPr lang="en-CA" dirty="0"/>
              <a:t> all of the correct full spaces</a:t>
            </a:r>
          </a:p>
        </p:txBody>
      </p:sp>
      <p:sp>
        <p:nvSpPr>
          <p:cNvPr id="4" name="Slide Number Placeholder 3"/>
          <p:cNvSpPr>
            <a:spLocks noGrp="1"/>
          </p:cNvSpPr>
          <p:nvPr>
            <p:ph type="sldNum" sz="quarter" idx="10"/>
          </p:nvPr>
        </p:nvSpPr>
        <p:spPr/>
        <p:txBody>
          <a:bodyPr/>
          <a:lstStyle/>
          <a:p>
            <a:fld id="{66B47EE8-15C0-40C3-B53E-FB737B80EC34}" type="slidenum">
              <a:rPr lang="en-CA" smtClean="0"/>
              <a:t>28</a:t>
            </a:fld>
            <a:endParaRPr lang="en-CA"/>
          </a:p>
        </p:txBody>
      </p:sp>
    </p:spTree>
    <p:extLst>
      <p:ext uri="{BB962C8B-B14F-4D97-AF65-F5344CB8AC3E}">
        <p14:creationId xmlns:p14="http://schemas.microsoft.com/office/powerpoint/2010/main" val="30173598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Now we’ll look at the dissimilarity scores.</a:t>
            </a:r>
          </a:p>
          <a:p>
            <a:r>
              <a:rPr lang="en-CA" dirty="0"/>
              <a:t>The average dissimilarity score for VR was only slightly higher than the dissimilarity for desktop. Which was unexpected. But you can see there’s a lot more deviation in the desktop version.</a:t>
            </a:r>
          </a:p>
        </p:txBody>
      </p:sp>
      <p:sp>
        <p:nvSpPr>
          <p:cNvPr id="4" name="Slide Number Placeholder 3"/>
          <p:cNvSpPr>
            <a:spLocks noGrp="1"/>
          </p:cNvSpPr>
          <p:nvPr>
            <p:ph type="sldNum" sz="quarter" idx="10"/>
          </p:nvPr>
        </p:nvSpPr>
        <p:spPr/>
        <p:txBody>
          <a:bodyPr/>
          <a:lstStyle/>
          <a:p>
            <a:fld id="{66B47EE8-15C0-40C3-B53E-FB737B80EC34}" type="slidenum">
              <a:rPr lang="en-CA" smtClean="0"/>
              <a:t>29</a:t>
            </a:fld>
            <a:endParaRPr lang="en-CA"/>
          </a:p>
        </p:txBody>
      </p:sp>
    </p:spTree>
    <p:extLst>
      <p:ext uri="{BB962C8B-B14F-4D97-AF65-F5344CB8AC3E}">
        <p14:creationId xmlns:p14="http://schemas.microsoft.com/office/powerpoint/2010/main" val="2553829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But with this new technology, we see brand new challenges for developers</a:t>
            </a:r>
          </a:p>
          <a:p>
            <a:r>
              <a:rPr lang="en-CA" dirty="0"/>
              <a:t>Arm fatigue is a big issue with mid air gesture controls</a:t>
            </a:r>
          </a:p>
          <a:p>
            <a:r>
              <a:rPr lang="en-CA" dirty="0"/>
              <a:t>Physical discomfort such as dizziness and motion sickness associated with moving around in stereoscopic displays</a:t>
            </a:r>
          </a:p>
          <a:p>
            <a:r>
              <a:rPr lang="en-CA" dirty="0"/>
              <a:t>Hand tracking with controllers like the leap motion has trouble with accuracy and can be difficult to learn</a:t>
            </a:r>
          </a:p>
        </p:txBody>
      </p:sp>
      <p:sp>
        <p:nvSpPr>
          <p:cNvPr id="4" name="Slide Number Placeholder 3"/>
          <p:cNvSpPr>
            <a:spLocks noGrp="1"/>
          </p:cNvSpPr>
          <p:nvPr>
            <p:ph type="sldNum" sz="quarter" idx="10"/>
          </p:nvPr>
        </p:nvSpPr>
        <p:spPr/>
        <p:txBody>
          <a:bodyPr/>
          <a:lstStyle/>
          <a:p>
            <a:fld id="{66B47EE8-15C0-40C3-B53E-FB737B80EC34}" type="slidenum">
              <a:rPr lang="en-CA" smtClean="0"/>
              <a:t>3</a:t>
            </a:fld>
            <a:endParaRPr lang="en-CA"/>
          </a:p>
        </p:txBody>
      </p:sp>
    </p:spTree>
    <p:extLst>
      <p:ext uri="{BB962C8B-B14F-4D97-AF65-F5344CB8AC3E}">
        <p14:creationId xmlns:p14="http://schemas.microsoft.com/office/powerpoint/2010/main" val="40871717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And this is the dissimilarity for each user individually. And it does appear that for most, their scores do tend to line up together</a:t>
            </a:r>
          </a:p>
          <a:p>
            <a:r>
              <a:rPr lang="en-CA" dirty="0"/>
              <a:t>The average difference for better </a:t>
            </a:r>
            <a:r>
              <a:rPr lang="en-CA" dirty="0" err="1"/>
              <a:t>vr</a:t>
            </a:r>
            <a:r>
              <a:rPr lang="en-CA" dirty="0"/>
              <a:t> models and better keyboard models were both about 800</a:t>
            </a:r>
          </a:p>
        </p:txBody>
      </p:sp>
      <p:sp>
        <p:nvSpPr>
          <p:cNvPr id="4" name="Slide Number Placeholder 3"/>
          <p:cNvSpPr>
            <a:spLocks noGrp="1"/>
          </p:cNvSpPr>
          <p:nvPr>
            <p:ph type="sldNum" sz="quarter" idx="10"/>
          </p:nvPr>
        </p:nvSpPr>
        <p:spPr/>
        <p:txBody>
          <a:bodyPr/>
          <a:lstStyle/>
          <a:p>
            <a:fld id="{66B47EE8-15C0-40C3-B53E-FB737B80EC34}" type="slidenum">
              <a:rPr lang="en-CA" smtClean="0"/>
              <a:t>30</a:t>
            </a:fld>
            <a:endParaRPr lang="en-CA"/>
          </a:p>
        </p:txBody>
      </p:sp>
    </p:spTree>
    <p:extLst>
      <p:ext uri="{BB962C8B-B14F-4D97-AF65-F5344CB8AC3E}">
        <p14:creationId xmlns:p14="http://schemas.microsoft.com/office/powerpoint/2010/main" val="20254768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These are the models that, on top had the lowest dissimilarity and the ones on the bottom had the highest dissimilarity, with purple being the user’s models and blue being the reference models</a:t>
            </a:r>
          </a:p>
        </p:txBody>
      </p:sp>
      <p:sp>
        <p:nvSpPr>
          <p:cNvPr id="4" name="Slide Number Placeholder 3"/>
          <p:cNvSpPr>
            <a:spLocks noGrp="1"/>
          </p:cNvSpPr>
          <p:nvPr>
            <p:ph type="sldNum" sz="quarter" idx="10"/>
          </p:nvPr>
        </p:nvSpPr>
        <p:spPr/>
        <p:txBody>
          <a:bodyPr/>
          <a:lstStyle/>
          <a:p>
            <a:fld id="{66B47EE8-15C0-40C3-B53E-FB737B80EC34}" type="slidenum">
              <a:rPr lang="en-CA" smtClean="0"/>
              <a:t>31</a:t>
            </a:fld>
            <a:endParaRPr lang="en-CA"/>
          </a:p>
        </p:txBody>
      </p:sp>
    </p:spTree>
    <p:extLst>
      <p:ext uri="{BB962C8B-B14F-4D97-AF65-F5344CB8AC3E}">
        <p14:creationId xmlns:p14="http://schemas.microsoft.com/office/powerpoint/2010/main" val="10111892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First, we took questionnaire categories and used them to compare the versions</a:t>
            </a:r>
          </a:p>
          <a:p>
            <a:r>
              <a:rPr lang="en-CA" dirty="0"/>
              <a:t>VR was more enjoyable overall</a:t>
            </a:r>
          </a:p>
          <a:p>
            <a:r>
              <a:rPr lang="en-CA" dirty="0" err="1"/>
              <a:t>Vr</a:t>
            </a:r>
            <a:r>
              <a:rPr lang="en-CA" dirty="0"/>
              <a:t> was slightly easier to use, but those responses were not significantly different</a:t>
            </a:r>
          </a:p>
          <a:p>
            <a:r>
              <a:rPr lang="en-CA" dirty="0"/>
              <a:t>And desktop was significantly more accurate</a:t>
            </a:r>
          </a:p>
        </p:txBody>
      </p:sp>
      <p:sp>
        <p:nvSpPr>
          <p:cNvPr id="4" name="Slide Number Placeholder 3"/>
          <p:cNvSpPr>
            <a:spLocks noGrp="1"/>
          </p:cNvSpPr>
          <p:nvPr>
            <p:ph type="sldNum" sz="quarter" idx="10"/>
          </p:nvPr>
        </p:nvSpPr>
        <p:spPr/>
        <p:txBody>
          <a:bodyPr/>
          <a:lstStyle/>
          <a:p>
            <a:fld id="{66B47EE8-15C0-40C3-B53E-FB737B80EC34}" type="slidenum">
              <a:rPr lang="en-CA" smtClean="0"/>
              <a:t>32</a:t>
            </a:fld>
            <a:endParaRPr lang="en-CA"/>
          </a:p>
        </p:txBody>
      </p:sp>
    </p:spTree>
    <p:extLst>
      <p:ext uri="{BB962C8B-B14F-4D97-AF65-F5344CB8AC3E}">
        <p14:creationId xmlns:p14="http://schemas.microsoft.com/office/powerpoint/2010/main" val="37064742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When we break down the ease of use by participant, six users rated the desktop version as difficult to use, averaging 2.5 or below (3 for each question was neutral), but interestingly all six of those users rated the </a:t>
            </a:r>
            <a:r>
              <a:rPr lang="en-CA" dirty="0" err="1"/>
              <a:t>vr</a:t>
            </a:r>
            <a:r>
              <a:rPr lang="en-CA" dirty="0"/>
              <a:t> app as 3 or above. Also interestingly only two users overlap between this one and the ones who were noticeably struggling with keyboard that I mentioned earlier.</a:t>
            </a:r>
          </a:p>
          <a:p>
            <a:r>
              <a:rPr lang="en-CA" dirty="0"/>
              <a:t>For the rest of the users, the responses are more </a:t>
            </a:r>
            <a:r>
              <a:rPr lang="en-CA" dirty="0" err="1"/>
              <a:t>varried</a:t>
            </a:r>
            <a:endParaRPr lang="en-CA" dirty="0"/>
          </a:p>
        </p:txBody>
      </p:sp>
      <p:sp>
        <p:nvSpPr>
          <p:cNvPr id="4" name="Slide Number Placeholder 3"/>
          <p:cNvSpPr>
            <a:spLocks noGrp="1"/>
          </p:cNvSpPr>
          <p:nvPr>
            <p:ph type="sldNum" sz="quarter" idx="10"/>
          </p:nvPr>
        </p:nvSpPr>
        <p:spPr/>
        <p:txBody>
          <a:bodyPr/>
          <a:lstStyle/>
          <a:p>
            <a:fld id="{66B47EE8-15C0-40C3-B53E-FB737B80EC34}" type="slidenum">
              <a:rPr lang="en-CA" smtClean="0"/>
              <a:t>33</a:t>
            </a:fld>
            <a:endParaRPr lang="en-CA"/>
          </a:p>
        </p:txBody>
      </p:sp>
    </p:spTree>
    <p:extLst>
      <p:ext uri="{BB962C8B-B14F-4D97-AF65-F5344CB8AC3E}">
        <p14:creationId xmlns:p14="http://schemas.microsoft.com/office/powerpoint/2010/main" val="13169509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here’s a more detailed look at the </a:t>
            </a:r>
            <a:r>
              <a:rPr lang="en-CA" dirty="0" err="1"/>
              <a:t>vr</a:t>
            </a:r>
            <a:r>
              <a:rPr lang="en-CA" dirty="0"/>
              <a:t> ratings</a:t>
            </a:r>
          </a:p>
          <a:p>
            <a:r>
              <a:rPr lang="en-CA" dirty="0"/>
              <a:t>Accuracy definitely needs improvement</a:t>
            </a:r>
          </a:p>
          <a:p>
            <a:r>
              <a:rPr lang="en-CA" dirty="0"/>
              <a:t>The ease of use was most negatively affected by the </a:t>
            </a:r>
            <a:r>
              <a:rPr lang="en-CA" dirty="0" err="1"/>
              <a:t>ui</a:t>
            </a:r>
            <a:r>
              <a:rPr lang="en-CA" dirty="0"/>
              <a:t> hand menu</a:t>
            </a:r>
          </a:p>
          <a:p>
            <a:r>
              <a:rPr lang="en-CA" dirty="0"/>
              <a:t>There was very little arm fatigue, most uses rated that as disagree or strongly disagree, which was reversed for reporting</a:t>
            </a:r>
          </a:p>
        </p:txBody>
      </p:sp>
      <p:sp>
        <p:nvSpPr>
          <p:cNvPr id="4" name="Slide Number Placeholder 3"/>
          <p:cNvSpPr>
            <a:spLocks noGrp="1"/>
          </p:cNvSpPr>
          <p:nvPr>
            <p:ph type="sldNum" sz="quarter" idx="10"/>
          </p:nvPr>
        </p:nvSpPr>
        <p:spPr/>
        <p:txBody>
          <a:bodyPr/>
          <a:lstStyle/>
          <a:p>
            <a:fld id="{66B47EE8-15C0-40C3-B53E-FB737B80EC34}" type="slidenum">
              <a:rPr lang="en-CA" smtClean="0"/>
              <a:t>34</a:t>
            </a:fld>
            <a:endParaRPr lang="en-CA"/>
          </a:p>
        </p:txBody>
      </p:sp>
    </p:spTree>
    <p:extLst>
      <p:ext uri="{BB962C8B-B14F-4D97-AF65-F5344CB8AC3E}">
        <p14:creationId xmlns:p14="http://schemas.microsoft.com/office/powerpoint/2010/main" val="1605097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First, models were slightly more accurate in desktop except for that group who struggled with the desktop app</a:t>
            </a:r>
          </a:p>
          <a:p>
            <a:r>
              <a:rPr lang="en-CA" dirty="0"/>
              <a:t>Participants enjoyed </a:t>
            </a:r>
            <a:r>
              <a:rPr lang="en-CA" dirty="0" err="1"/>
              <a:t>vr</a:t>
            </a:r>
            <a:r>
              <a:rPr lang="en-CA" dirty="0"/>
              <a:t> app more</a:t>
            </a:r>
          </a:p>
          <a:p>
            <a:endParaRPr lang="en-CA" dirty="0"/>
          </a:p>
        </p:txBody>
      </p:sp>
      <p:sp>
        <p:nvSpPr>
          <p:cNvPr id="4" name="Slide Number Placeholder 3"/>
          <p:cNvSpPr>
            <a:spLocks noGrp="1"/>
          </p:cNvSpPr>
          <p:nvPr>
            <p:ph type="sldNum" sz="quarter" idx="10"/>
          </p:nvPr>
        </p:nvSpPr>
        <p:spPr/>
        <p:txBody>
          <a:bodyPr/>
          <a:lstStyle/>
          <a:p>
            <a:fld id="{66B47EE8-15C0-40C3-B53E-FB737B80EC34}" type="slidenum">
              <a:rPr lang="en-CA" smtClean="0"/>
              <a:t>36</a:t>
            </a:fld>
            <a:endParaRPr lang="en-CA"/>
          </a:p>
        </p:txBody>
      </p:sp>
    </p:spTree>
    <p:extLst>
      <p:ext uri="{BB962C8B-B14F-4D97-AF65-F5344CB8AC3E}">
        <p14:creationId xmlns:p14="http://schemas.microsoft.com/office/powerpoint/2010/main" val="1528832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system is a voxel drawing application for the Oculus Rift and Leap Motion</a:t>
            </a:r>
          </a:p>
          <a:p>
            <a:r>
              <a:rPr lang="en-CA" dirty="0"/>
              <a:t>What are voxels? Voxel is a portmanteau of volumetric and pixel. Where pixels form 2d uniform squares that make up a big image, voxels are 3d uniform cubes that make up a 3D model.</a:t>
            </a:r>
          </a:p>
          <a:p>
            <a:r>
              <a:rPr lang="en-CA" dirty="0"/>
              <a:t>But what is Leap Motion?</a:t>
            </a:r>
          </a:p>
        </p:txBody>
      </p:sp>
      <p:sp>
        <p:nvSpPr>
          <p:cNvPr id="4" name="Slide Number Placeholder 3"/>
          <p:cNvSpPr>
            <a:spLocks noGrp="1"/>
          </p:cNvSpPr>
          <p:nvPr>
            <p:ph type="sldNum" sz="quarter" idx="10"/>
          </p:nvPr>
        </p:nvSpPr>
        <p:spPr/>
        <p:txBody>
          <a:bodyPr/>
          <a:lstStyle/>
          <a:p>
            <a:fld id="{66B47EE8-15C0-40C3-B53E-FB737B80EC34}" type="slidenum">
              <a:rPr lang="en-CA" smtClean="0"/>
              <a:t>4</a:t>
            </a:fld>
            <a:endParaRPr lang="en-CA"/>
          </a:p>
        </p:txBody>
      </p:sp>
    </p:spTree>
    <p:extLst>
      <p:ext uri="{BB962C8B-B14F-4D97-AF65-F5344CB8AC3E}">
        <p14:creationId xmlns:p14="http://schemas.microsoft.com/office/powerpoint/2010/main" val="1728146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Leap motion is a third party tracking system that uses cameras and infrared LED’s to track arm and hand movement.</a:t>
            </a:r>
          </a:p>
          <a:p>
            <a:r>
              <a:rPr lang="en-CA" dirty="0"/>
              <a:t>It builds a set of 3d hands in the </a:t>
            </a:r>
            <a:r>
              <a:rPr lang="en-CA" dirty="0" err="1"/>
              <a:t>vr</a:t>
            </a:r>
            <a:r>
              <a:rPr lang="en-CA" dirty="0"/>
              <a:t> or desktop environment and responds to gestures</a:t>
            </a:r>
          </a:p>
          <a:p>
            <a:r>
              <a:rPr lang="en-CA" dirty="0"/>
              <a:t>And these images show the leap motion hands in a demo application and down here is a diagram of the leap motion device’s field of view</a:t>
            </a:r>
          </a:p>
        </p:txBody>
      </p:sp>
      <p:sp>
        <p:nvSpPr>
          <p:cNvPr id="4" name="Slide Number Placeholder 3"/>
          <p:cNvSpPr>
            <a:spLocks noGrp="1"/>
          </p:cNvSpPr>
          <p:nvPr>
            <p:ph type="sldNum" sz="quarter" idx="10"/>
          </p:nvPr>
        </p:nvSpPr>
        <p:spPr/>
        <p:txBody>
          <a:bodyPr/>
          <a:lstStyle/>
          <a:p>
            <a:fld id="{66B47EE8-15C0-40C3-B53E-FB737B80EC34}" type="slidenum">
              <a:rPr lang="en-CA" smtClean="0"/>
              <a:t>5</a:t>
            </a:fld>
            <a:endParaRPr lang="en-CA"/>
          </a:p>
        </p:txBody>
      </p:sp>
    </p:spTree>
    <p:extLst>
      <p:ext uri="{BB962C8B-B14F-4D97-AF65-F5344CB8AC3E}">
        <p14:creationId xmlns:p14="http://schemas.microsoft.com/office/powerpoint/2010/main" val="1615466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a bit of background:</a:t>
            </a:r>
          </a:p>
          <a:p>
            <a:r>
              <a:rPr lang="en-CA" dirty="0"/>
              <a:t>There is some research into the sorts of gestures people are comfortable using in </a:t>
            </a:r>
            <a:r>
              <a:rPr lang="en-CA" dirty="0" err="1"/>
              <a:t>vr</a:t>
            </a:r>
            <a:r>
              <a:rPr lang="en-CA" dirty="0"/>
              <a:t> and </a:t>
            </a:r>
            <a:r>
              <a:rPr lang="en-CA" dirty="0" err="1"/>
              <a:t>ar</a:t>
            </a:r>
            <a:r>
              <a:rPr lang="en-CA" dirty="0"/>
              <a:t> environments</a:t>
            </a:r>
          </a:p>
          <a:p>
            <a:r>
              <a:rPr lang="en-CA" dirty="0"/>
              <a:t>There are a variety of projects that make use of the leap motion or other tracking and scanning devices to try and combine true 3D interaction with 3D modeling for 2D desktop displays</a:t>
            </a:r>
          </a:p>
        </p:txBody>
      </p:sp>
      <p:sp>
        <p:nvSpPr>
          <p:cNvPr id="4" name="Slide Number Placeholder 3"/>
          <p:cNvSpPr>
            <a:spLocks noGrp="1"/>
          </p:cNvSpPr>
          <p:nvPr>
            <p:ph type="sldNum" sz="quarter" idx="10"/>
          </p:nvPr>
        </p:nvSpPr>
        <p:spPr/>
        <p:txBody>
          <a:bodyPr/>
          <a:lstStyle/>
          <a:p>
            <a:fld id="{66B47EE8-15C0-40C3-B53E-FB737B80EC34}" type="slidenum">
              <a:rPr lang="en-CA" smtClean="0"/>
              <a:t>6</a:t>
            </a:fld>
            <a:endParaRPr lang="en-CA"/>
          </a:p>
        </p:txBody>
      </p:sp>
    </p:spTree>
    <p:extLst>
      <p:ext uri="{BB962C8B-B14F-4D97-AF65-F5344CB8AC3E}">
        <p14:creationId xmlns:p14="http://schemas.microsoft.com/office/powerpoint/2010/main" val="2128349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For the system design:</a:t>
            </a:r>
          </a:p>
          <a:p>
            <a:r>
              <a:rPr lang="en-CA" dirty="0"/>
              <a:t>Developed using Unity and the Oculus rift and leap motion </a:t>
            </a:r>
            <a:r>
              <a:rPr lang="en-CA" dirty="0" err="1"/>
              <a:t>orion</a:t>
            </a:r>
            <a:r>
              <a:rPr lang="en-CA" dirty="0"/>
              <a:t> beta </a:t>
            </a:r>
            <a:r>
              <a:rPr lang="en-CA" dirty="0" err="1"/>
              <a:t>sdks</a:t>
            </a:r>
            <a:br>
              <a:rPr lang="en-CA" dirty="0"/>
            </a:br>
            <a:r>
              <a:rPr lang="en-CA" dirty="0"/>
              <a:t>The system was originally written for VR, but for the purpose of the study a desktop version was created as well</a:t>
            </a:r>
          </a:p>
          <a:p>
            <a:r>
              <a:rPr lang="en-CA" dirty="0"/>
              <a:t>There are also some features that were disabled for the study, but I’ll briefly talk about those as well</a:t>
            </a:r>
          </a:p>
          <a:p>
            <a:r>
              <a:rPr lang="en-CA" dirty="0"/>
              <a:t>And these are screenshots from each version</a:t>
            </a:r>
          </a:p>
        </p:txBody>
      </p:sp>
      <p:sp>
        <p:nvSpPr>
          <p:cNvPr id="4" name="Slide Number Placeholder 3"/>
          <p:cNvSpPr>
            <a:spLocks noGrp="1"/>
          </p:cNvSpPr>
          <p:nvPr>
            <p:ph type="sldNum" sz="quarter" idx="10"/>
          </p:nvPr>
        </p:nvSpPr>
        <p:spPr/>
        <p:txBody>
          <a:bodyPr/>
          <a:lstStyle/>
          <a:p>
            <a:fld id="{66B47EE8-15C0-40C3-B53E-FB737B80EC34}" type="slidenum">
              <a:rPr lang="en-CA" smtClean="0"/>
              <a:t>7</a:t>
            </a:fld>
            <a:endParaRPr lang="en-CA"/>
          </a:p>
        </p:txBody>
      </p:sp>
    </p:spTree>
    <p:extLst>
      <p:ext uri="{BB962C8B-B14F-4D97-AF65-F5344CB8AC3E}">
        <p14:creationId xmlns:p14="http://schemas.microsoft.com/office/powerpoint/2010/main" val="972119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For the VR environment:</a:t>
            </a:r>
          </a:p>
          <a:p>
            <a:r>
              <a:rPr lang="en-CA" dirty="0"/>
              <a:t>My voxel mesh drawing scripts expand on a voxel terrain system </a:t>
            </a:r>
            <a:r>
              <a:rPr lang="en-CA" dirty="0" err="1"/>
              <a:t>tutprial</a:t>
            </a:r>
            <a:r>
              <a:rPr lang="en-CA" dirty="0"/>
              <a:t> written by </a:t>
            </a:r>
            <a:r>
              <a:rPr lang="en-CA" dirty="0" err="1"/>
              <a:t>Alaxandros</a:t>
            </a:r>
            <a:r>
              <a:rPr lang="en-CA" dirty="0"/>
              <a:t> </a:t>
            </a:r>
            <a:r>
              <a:rPr lang="en-CA" dirty="0" err="1"/>
              <a:t>Starvrinou</a:t>
            </a:r>
            <a:endParaRPr lang="en-CA" dirty="0"/>
          </a:p>
          <a:p>
            <a:r>
              <a:rPr lang="en-CA" dirty="0"/>
              <a:t>Voxel models are broken into 16 cubed “chunks” to accommodate Unity’s triangle limits</a:t>
            </a:r>
          </a:p>
          <a:p>
            <a:r>
              <a:rPr lang="en-CA" dirty="0"/>
              <a:t>In the original terrain system there are all different types of voxels, but for this application there only needs to be Empty or Full type. So when I talk about empty voxels, I mean the empty spaces. A 32 cubed voxel model always technically has 32 cubed voxels in it, even if only a few full voxels have been drawn.</a:t>
            </a:r>
          </a:p>
          <a:p>
            <a:r>
              <a:rPr lang="en-CA" dirty="0"/>
              <a:t>Alexandros’s system uses a marching cube algorithm to check for non-empty voxels on all sides of existing voxels to determine where to actually draw mesh. This prevents unnecessary triangles.</a:t>
            </a:r>
          </a:p>
          <a:p>
            <a:r>
              <a:rPr lang="en-CA" dirty="0"/>
              <a:t>4096</a:t>
            </a:r>
          </a:p>
          <a:p>
            <a:r>
              <a:rPr lang="en-CA" dirty="0"/>
              <a:t>32768</a:t>
            </a:r>
          </a:p>
          <a:p>
            <a:r>
              <a:rPr lang="en-CA" dirty="0"/>
              <a:t>For the study, everyone uses a 32 cubed voxel, but the system is designed such that users could select dimensions of multiples of 16 up to 80 for every side</a:t>
            </a:r>
          </a:p>
        </p:txBody>
      </p:sp>
      <p:sp>
        <p:nvSpPr>
          <p:cNvPr id="4" name="Slide Number Placeholder 3"/>
          <p:cNvSpPr>
            <a:spLocks noGrp="1"/>
          </p:cNvSpPr>
          <p:nvPr>
            <p:ph type="sldNum" sz="quarter" idx="10"/>
          </p:nvPr>
        </p:nvSpPr>
        <p:spPr/>
        <p:txBody>
          <a:bodyPr/>
          <a:lstStyle/>
          <a:p>
            <a:fld id="{66B47EE8-15C0-40C3-B53E-FB737B80EC34}" type="slidenum">
              <a:rPr lang="en-CA" smtClean="0"/>
              <a:t>8</a:t>
            </a:fld>
            <a:endParaRPr lang="en-CA"/>
          </a:p>
        </p:txBody>
      </p:sp>
    </p:spTree>
    <p:extLst>
      <p:ext uri="{BB962C8B-B14F-4D97-AF65-F5344CB8AC3E}">
        <p14:creationId xmlns:p14="http://schemas.microsoft.com/office/powerpoint/2010/main" val="510029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this set of 32 cubed voxels makes up a drawing canvas, essentially and in the </a:t>
            </a:r>
            <a:r>
              <a:rPr lang="en-CA" dirty="0" err="1"/>
              <a:t>drawin</a:t>
            </a:r>
            <a:r>
              <a:rPr lang="en-CA" dirty="0"/>
              <a:t> environment this canvas is indicated with a set of walls that include a tiled grid texture that updates according to canvas dimensions</a:t>
            </a:r>
          </a:p>
          <a:p>
            <a:r>
              <a:rPr lang="en-CA" dirty="0"/>
              <a:t>And all of that sits on a movable platform</a:t>
            </a:r>
          </a:p>
          <a:p>
            <a:r>
              <a:rPr lang="en-CA" dirty="0"/>
              <a:t>The platform has four handle buttons. Grasping the handles moved the platform and a flat palm rotates the platform. Scaling was available but was disabled for the study.</a:t>
            </a:r>
          </a:p>
        </p:txBody>
      </p:sp>
      <p:sp>
        <p:nvSpPr>
          <p:cNvPr id="4" name="Slide Number Placeholder 3"/>
          <p:cNvSpPr>
            <a:spLocks noGrp="1"/>
          </p:cNvSpPr>
          <p:nvPr>
            <p:ph type="sldNum" sz="quarter" idx="10"/>
          </p:nvPr>
        </p:nvSpPr>
        <p:spPr/>
        <p:txBody>
          <a:bodyPr/>
          <a:lstStyle/>
          <a:p>
            <a:fld id="{66B47EE8-15C0-40C3-B53E-FB737B80EC34}" type="slidenum">
              <a:rPr lang="en-CA" smtClean="0"/>
              <a:t>9</a:t>
            </a:fld>
            <a:endParaRPr lang="en-CA"/>
          </a:p>
        </p:txBody>
      </p:sp>
    </p:spTree>
    <p:extLst>
      <p:ext uri="{BB962C8B-B14F-4D97-AF65-F5344CB8AC3E}">
        <p14:creationId xmlns:p14="http://schemas.microsoft.com/office/powerpoint/2010/main" val="3112467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4AAD347D-5ACD-4C99-B74B-A9C85AD731AF}" type="datetimeFigureOut">
              <a:rPr lang="en-US" smtClean="0"/>
              <a:t>7/23/18</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1518466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7/23/18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11616443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4509A250-FF31-4206-8172-F9D3106AACB1}" type="datetimeFigureOut">
              <a:rPr lang="en-US" smtClean="0"/>
              <a:t>7/23/18</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426300178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7/23/18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89408439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4509A250-FF31-4206-8172-F9D3106AACB1}" type="datetimeFigureOut">
              <a:rPr lang="en-US" smtClean="0"/>
              <a:t>7/23/18</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2808191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09A250-FF31-4206-8172-F9D3106AACB1}" type="datetimeFigureOut">
              <a:rPr lang="en-US" smtClean="0"/>
              <a:t>7/23/18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79310487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smtClean="0"/>
              <a:t>7/23/18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2187794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509A250-FF31-4206-8172-F9D3106AACB1}" type="datetimeFigureOut">
              <a:rPr lang="en-US" smtClean="0"/>
              <a:t>7/23/18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2372799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7/23/18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991051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4509A250-FF31-4206-8172-F9D3106AACB1}" type="datetimeFigureOut">
              <a:rPr lang="en-US" smtClean="0"/>
              <a:t>7/23/18</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274509323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7/23/18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547526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4509A250-FF31-4206-8172-F9D3106AACB1}" type="datetimeFigureOut">
              <a:rPr lang="en-US" smtClean="0"/>
              <a:t>7/23/18</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02111984F565}" type="slidenum">
              <a:rPr lang="en-US" smtClean="0"/>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12419104"/>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AB58F-EE1E-4383-8D61-907D844404B7}"/>
              </a:ext>
            </a:extLst>
          </p:cNvPr>
          <p:cNvSpPr>
            <a:spLocks noGrp="1"/>
          </p:cNvSpPr>
          <p:nvPr>
            <p:ph type="ctrTitle"/>
          </p:nvPr>
        </p:nvSpPr>
        <p:spPr/>
        <p:txBody>
          <a:bodyPr/>
          <a:lstStyle/>
          <a:p>
            <a:r>
              <a:rPr lang="en-CA" dirty="0"/>
              <a:t>Evaluating Voxel Drawing for Virtual Reality Environments</a:t>
            </a:r>
          </a:p>
        </p:txBody>
      </p:sp>
      <p:sp>
        <p:nvSpPr>
          <p:cNvPr id="3" name="Subtitle 2">
            <a:extLst>
              <a:ext uri="{FF2B5EF4-FFF2-40B4-BE49-F238E27FC236}">
                <a16:creationId xmlns:a16="http://schemas.microsoft.com/office/drawing/2014/main" id="{F2BE6AC5-7A88-441A-A027-D688FB57868B}"/>
              </a:ext>
            </a:extLst>
          </p:cNvPr>
          <p:cNvSpPr>
            <a:spLocks noGrp="1"/>
          </p:cNvSpPr>
          <p:nvPr>
            <p:ph type="subTitle" idx="1"/>
          </p:nvPr>
        </p:nvSpPr>
        <p:spPr/>
        <p:txBody>
          <a:bodyPr>
            <a:normAutofit fontScale="85000" lnSpcReduction="20000"/>
          </a:bodyPr>
          <a:lstStyle/>
          <a:p>
            <a:r>
              <a:rPr lang="en-CA" dirty="0"/>
              <a:t>Honours Thesis Presentation </a:t>
            </a:r>
          </a:p>
          <a:p>
            <a:r>
              <a:rPr lang="en-CA" dirty="0"/>
              <a:t>Johna Latouf</a:t>
            </a:r>
          </a:p>
        </p:txBody>
      </p:sp>
    </p:spTree>
    <p:extLst>
      <p:ext uri="{BB962C8B-B14F-4D97-AF65-F5344CB8AC3E}">
        <p14:creationId xmlns:p14="http://schemas.microsoft.com/office/powerpoint/2010/main" val="4278016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952E577-47F7-4118-BE5E-697E5BAB0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13D020-3168-491A-9440-24CAEDD6D0D8}"/>
              </a:ext>
            </a:extLst>
          </p:cNvPr>
          <p:cNvSpPr>
            <a:spLocks noGrp="1"/>
          </p:cNvSpPr>
          <p:nvPr>
            <p:ph type="title"/>
          </p:nvPr>
        </p:nvSpPr>
        <p:spPr>
          <a:xfrm>
            <a:off x="4382724" y="702156"/>
            <a:ext cx="7225075" cy="1013800"/>
          </a:xfrm>
        </p:spPr>
        <p:txBody>
          <a:bodyPr>
            <a:normAutofit/>
          </a:bodyPr>
          <a:lstStyle/>
          <a:p>
            <a:r>
              <a:rPr lang="en-CA">
                <a:solidFill>
                  <a:schemeClr val="accent1"/>
                </a:solidFill>
              </a:rPr>
              <a:t>System Design</a:t>
            </a:r>
          </a:p>
        </p:txBody>
      </p:sp>
      <p:grpSp>
        <p:nvGrpSpPr>
          <p:cNvPr id="17" name="Group 16">
            <a:extLst>
              <a:ext uri="{FF2B5EF4-FFF2-40B4-BE49-F238E27FC236}">
                <a16:creationId xmlns:a16="http://schemas.microsoft.com/office/drawing/2014/main" id="{8EF88F0D-A5AB-4F16-9006-767488EF71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8" name="Rectangle 17">
              <a:extLst>
                <a:ext uri="{FF2B5EF4-FFF2-40B4-BE49-F238E27FC236}">
                  <a16:creationId xmlns:a16="http://schemas.microsoft.com/office/drawing/2014/main" id="{35437992-4567-4CA9-90E7-73A1A96312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34541DFD-36B9-4CF6-BF3E-8BD76B5A6F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5E176DC1-4BD8-490B-B30B-B4B1D106C9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10" name="Picture 9">
            <a:extLst>
              <a:ext uri="{FF2B5EF4-FFF2-40B4-BE49-F238E27FC236}">
                <a16:creationId xmlns:a16="http://schemas.microsoft.com/office/drawing/2014/main" id="{0B75FDBA-DB29-4312-9A65-56B2EDE89B13}"/>
              </a:ext>
            </a:extLst>
          </p:cNvPr>
          <p:cNvPicPr/>
          <p:nvPr/>
        </p:nvPicPr>
        <p:blipFill rotWithShape="1">
          <a:blip r:embed="rId3">
            <a:extLst>
              <a:ext uri="{28A0092B-C50C-407E-A947-70E740481C1C}">
                <a14:useLocalDpi xmlns:a14="http://schemas.microsoft.com/office/drawing/2010/main" val="0"/>
              </a:ext>
            </a:extLst>
          </a:blip>
          <a:srcRect t="16007" r="2" b="14674"/>
          <a:stretch/>
        </p:blipFill>
        <p:spPr bwMode="auto">
          <a:xfrm>
            <a:off x="446534" y="641102"/>
            <a:ext cx="3702877" cy="2828500"/>
          </a:xfrm>
          <a:prstGeom prst="rect">
            <a:avLst/>
          </a:prstGeom>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EB686679-18CD-4843-B120-1254FFAEEE6F}"/>
              </a:ext>
            </a:extLst>
          </p:cNvPr>
          <p:cNvPicPr/>
          <p:nvPr/>
        </p:nvPicPr>
        <p:blipFill rotWithShape="1">
          <a:blip r:embed="rId4">
            <a:extLst>
              <a:ext uri="{28A0092B-C50C-407E-A947-70E740481C1C}">
                <a14:useLocalDpi xmlns:a14="http://schemas.microsoft.com/office/drawing/2010/main" val="0"/>
              </a:ext>
            </a:extLst>
          </a:blip>
          <a:srcRect l="24397" r="3" b="3"/>
          <a:stretch/>
        </p:blipFill>
        <p:spPr>
          <a:xfrm>
            <a:off x="446534" y="3562063"/>
            <a:ext cx="3702877" cy="2828501"/>
          </a:xfrm>
          <a:prstGeom prst="rect">
            <a:avLst/>
          </a:prstGeom>
        </p:spPr>
      </p:pic>
      <p:sp>
        <p:nvSpPr>
          <p:cNvPr id="3" name="Content Placeholder 2">
            <a:extLst>
              <a:ext uri="{FF2B5EF4-FFF2-40B4-BE49-F238E27FC236}">
                <a16:creationId xmlns:a16="http://schemas.microsoft.com/office/drawing/2014/main" id="{D73DC7C7-8553-4B42-AA68-022EF3B4A1CB}"/>
              </a:ext>
            </a:extLst>
          </p:cNvPr>
          <p:cNvSpPr>
            <a:spLocks noGrp="1"/>
          </p:cNvSpPr>
          <p:nvPr>
            <p:ph idx="1"/>
          </p:nvPr>
        </p:nvSpPr>
        <p:spPr>
          <a:xfrm>
            <a:off x="4382726" y="1896533"/>
            <a:ext cx="7225074" cy="3962266"/>
          </a:xfrm>
        </p:spPr>
        <p:txBody>
          <a:bodyPr>
            <a:normAutofit/>
          </a:bodyPr>
          <a:lstStyle/>
          <a:p>
            <a:r>
              <a:rPr lang="en-CA" dirty="0"/>
              <a:t>VR User Interface (UI)</a:t>
            </a:r>
          </a:p>
          <a:p>
            <a:pPr lvl="1"/>
            <a:r>
              <a:rPr lang="en-CA" dirty="0"/>
              <a:t>Uses Leap Motion Palm UI Pivot animation and Interaction Button</a:t>
            </a:r>
          </a:p>
          <a:p>
            <a:pPr lvl="1"/>
            <a:r>
              <a:rPr lang="en-CA" dirty="0"/>
              <a:t>Circular menu appears on left hand when palm faces camera</a:t>
            </a:r>
          </a:p>
          <a:p>
            <a:pPr lvl="1"/>
            <a:r>
              <a:rPr lang="en-CA" dirty="0"/>
              <a:t>Icons are pressed with right hand to open sub-menus or perform functions</a:t>
            </a:r>
          </a:p>
          <a:p>
            <a:r>
              <a:rPr lang="en-CA" dirty="0"/>
              <a:t>Heads Up Display (HUD)</a:t>
            </a:r>
          </a:p>
          <a:p>
            <a:pPr lvl="1"/>
            <a:r>
              <a:rPr lang="en-CA" dirty="0"/>
              <a:t>Rectangle that sits out of reach, moves with view</a:t>
            </a:r>
          </a:p>
          <a:p>
            <a:pPr lvl="1"/>
            <a:r>
              <a:rPr lang="en-CA" dirty="0"/>
              <a:t>Displays selected color, draw mode, selected brush</a:t>
            </a:r>
          </a:p>
        </p:txBody>
      </p:sp>
      <p:sp>
        <p:nvSpPr>
          <p:cNvPr id="16" name="TextBox 15">
            <a:extLst>
              <a:ext uri="{FF2B5EF4-FFF2-40B4-BE49-F238E27FC236}">
                <a16:creationId xmlns:a16="http://schemas.microsoft.com/office/drawing/2014/main" id="{58300E3F-918A-4D19-BB23-D9E17F3F2247}"/>
              </a:ext>
            </a:extLst>
          </p:cNvPr>
          <p:cNvSpPr txBox="1"/>
          <p:nvPr/>
        </p:nvSpPr>
        <p:spPr>
          <a:xfrm>
            <a:off x="4262252" y="6145570"/>
            <a:ext cx="3401994" cy="276999"/>
          </a:xfrm>
          <a:prstGeom prst="rect">
            <a:avLst/>
          </a:prstGeom>
          <a:noFill/>
        </p:spPr>
        <p:txBody>
          <a:bodyPr wrap="square" rtlCol="0">
            <a:spAutoFit/>
          </a:bodyPr>
          <a:lstStyle/>
          <a:p>
            <a:r>
              <a:rPr lang="en-CA" sz="1200" dirty="0"/>
              <a:t>Figure 6 The VR HUD and hand menu</a:t>
            </a:r>
          </a:p>
        </p:txBody>
      </p:sp>
    </p:spTree>
    <p:extLst>
      <p:ext uri="{BB962C8B-B14F-4D97-AF65-F5344CB8AC3E}">
        <p14:creationId xmlns:p14="http://schemas.microsoft.com/office/powerpoint/2010/main" val="262558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B480A-C8A3-4E65-9C4D-104309186C04}"/>
              </a:ext>
            </a:extLst>
          </p:cNvPr>
          <p:cNvSpPr>
            <a:spLocks noGrp="1"/>
          </p:cNvSpPr>
          <p:nvPr>
            <p:ph type="title"/>
          </p:nvPr>
        </p:nvSpPr>
        <p:spPr/>
        <p:txBody>
          <a:bodyPr>
            <a:normAutofit/>
          </a:bodyPr>
          <a:lstStyle/>
          <a:p>
            <a:r>
              <a:rPr lang="en-CA"/>
              <a:t>System Design</a:t>
            </a:r>
            <a:endParaRPr lang="en-CA" dirty="0"/>
          </a:p>
        </p:txBody>
      </p:sp>
      <p:sp>
        <p:nvSpPr>
          <p:cNvPr id="3" name="Content Placeholder 2">
            <a:extLst>
              <a:ext uri="{FF2B5EF4-FFF2-40B4-BE49-F238E27FC236}">
                <a16:creationId xmlns:a16="http://schemas.microsoft.com/office/drawing/2014/main" id="{61D15DCD-94A2-4D8F-97E3-71A2F5FABD93}"/>
              </a:ext>
            </a:extLst>
          </p:cNvPr>
          <p:cNvSpPr>
            <a:spLocks noGrp="1"/>
          </p:cNvSpPr>
          <p:nvPr>
            <p:ph idx="1"/>
          </p:nvPr>
        </p:nvSpPr>
        <p:spPr>
          <a:xfrm>
            <a:off x="913795" y="1732449"/>
            <a:ext cx="5546272" cy="4058751"/>
          </a:xfrm>
        </p:spPr>
        <p:txBody>
          <a:bodyPr anchor="ctr">
            <a:normAutofit/>
          </a:bodyPr>
          <a:lstStyle/>
          <a:p>
            <a:r>
              <a:rPr lang="en-CA"/>
              <a:t>VR Drawing</a:t>
            </a:r>
          </a:p>
          <a:p>
            <a:pPr lvl="1"/>
            <a:r>
              <a:rPr lang="en-CA"/>
              <a:t>Leap Motion’s pinch gesture measures pinch strength from 0 to 1</a:t>
            </a:r>
          </a:p>
          <a:p>
            <a:pPr lvl="1"/>
            <a:r>
              <a:rPr lang="en-CA"/>
              <a:t>0.8+ indicates a pinch</a:t>
            </a:r>
          </a:p>
          <a:p>
            <a:pPr lvl="1"/>
            <a:r>
              <a:rPr lang="en-CA"/>
              <a:t>Drawing stroke begins when pinch starts, ends when pinch opens</a:t>
            </a:r>
          </a:p>
          <a:p>
            <a:pPr lvl="1"/>
            <a:r>
              <a:rPr lang="en-CA"/>
              <a:t>If pinch detector object is located within voxel, the voxel type changes</a:t>
            </a:r>
            <a:endParaRPr lang="en-CA" dirty="0"/>
          </a:p>
        </p:txBody>
      </p:sp>
      <p:pic>
        <p:nvPicPr>
          <p:cNvPr id="4" name="Picture 3">
            <a:extLst>
              <a:ext uri="{FF2B5EF4-FFF2-40B4-BE49-F238E27FC236}">
                <a16:creationId xmlns:a16="http://schemas.microsoft.com/office/drawing/2014/main" id="{9DB36D1D-C613-44AE-BF51-86DE3F02A1B2}"/>
              </a:ext>
            </a:extLst>
          </p:cNvPr>
          <p:cNvPicPr>
            <a:picLocks noChangeAspect="1"/>
          </p:cNvPicPr>
          <p:nvPr/>
        </p:nvPicPr>
        <p:blipFill rotWithShape="1">
          <a:blip r:embed="rId3"/>
          <a:srcRect l="20762" r="2" b="2"/>
          <a:stretch/>
        </p:blipFill>
        <p:spPr>
          <a:xfrm>
            <a:off x="7066560" y="2132822"/>
            <a:ext cx="4065464" cy="3258006"/>
          </a:xfrm>
          <a:prstGeom prst="rect">
            <a:avLst/>
          </a:prstGeom>
        </p:spPr>
      </p:pic>
      <p:sp>
        <p:nvSpPr>
          <p:cNvPr id="6" name="TextBox 5">
            <a:extLst>
              <a:ext uri="{FF2B5EF4-FFF2-40B4-BE49-F238E27FC236}">
                <a16:creationId xmlns:a16="http://schemas.microsoft.com/office/drawing/2014/main" id="{12E06C80-60A2-4152-BD2B-B1569E34EE18}"/>
              </a:ext>
            </a:extLst>
          </p:cNvPr>
          <p:cNvSpPr txBox="1"/>
          <p:nvPr/>
        </p:nvSpPr>
        <p:spPr>
          <a:xfrm>
            <a:off x="7066560" y="5530695"/>
            <a:ext cx="3401994" cy="276999"/>
          </a:xfrm>
          <a:prstGeom prst="rect">
            <a:avLst/>
          </a:prstGeom>
          <a:noFill/>
        </p:spPr>
        <p:txBody>
          <a:bodyPr wrap="square" rtlCol="0">
            <a:spAutoFit/>
          </a:bodyPr>
          <a:lstStyle/>
          <a:p>
            <a:r>
              <a:rPr lang="en-CA" sz="1200" dirty="0"/>
              <a:t>Figure 7 drawing with the pinch gesture</a:t>
            </a:r>
          </a:p>
        </p:txBody>
      </p:sp>
    </p:spTree>
    <p:extLst>
      <p:ext uri="{BB962C8B-B14F-4D97-AF65-F5344CB8AC3E}">
        <p14:creationId xmlns:p14="http://schemas.microsoft.com/office/powerpoint/2010/main" val="323900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952E577-47F7-4118-BE5E-697E5BAB0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823B3B-CBC6-4A41-9BDA-96AF0A40A0B2}"/>
              </a:ext>
            </a:extLst>
          </p:cNvPr>
          <p:cNvSpPr>
            <a:spLocks noGrp="1"/>
          </p:cNvSpPr>
          <p:nvPr>
            <p:ph type="title"/>
          </p:nvPr>
        </p:nvSpPr>
        <p:spPr>
          <a:xfrm>
            <a:off x="4382724" y="702156"/>
            <a:ext cx="7225075" cy="1013800"/>
          </a:xfrm>
        </p:spPr>
        <p:txBody>
          <a:bodyPr>
            <a:normAutofit/>
          </a:bodyPr>
          <a:lstStyle/>
          <a:p>
            <a:r>
              <a:rPr lang="en-CA">
                <a:solidFill>
                  <a:schemeClr val="accent1"/>
                </a:solidFill>
              </a:rPr>
              <a:t>System Design</a:t>
            </a:r>
          </a:p>
        </p:txBody>
      </p:sp>
      <p:grpSp>
        <p:nvGrpSpPr>
          <p:cNvPr id="16" name="Group 15">
            <a:extLst>
              <a:ext uri="{FF2B5EF4-FFF2-40B4-BE49-F238E27FC236}">
                <a16:creationId xmlns:a16="http://schemas.microsoft.com/office/drawing/2014/main" id="{8EF88F0D-A5AB-4F16-9006-767488EF71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7" name="Rectangle 16">
              <a:extLst>
                <a:ext uri="{FF2B5EF4-FFF2-40B4-BE49-F238E27FC236}">
                  <a16:creationId xmlns:a16="http://schemas.microsoft.com/office/drawing/2014/main" id="{35437992-4567-4CA9-90E7-73A1A96312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34541DFD-36B9-4CF6-BF3E-8BD76B5A6F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5E176DC1-4BD8-490B-B30B-B4B1D106C9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9" name="Picture 8">
            <a:extLst>
              <a:ext uri="{FF2B5EF4-FFF2-40B4-BE49-F238E27FC236}">
                <a16:creationId xmlns:a16="http://schemas.microsoft.com/office/drawing/2014/main" id="{42BBA758-8A2C-414F-9EFD-B599071A6CDD}"/>
              </a:ext>
            </a:extLst>
          </p:cNvPr>
          <p:cNvPicPr/>
          <p:nvPr/>
        </p:nvPicPr>
        <p:blipFill rotWithShape="1">
          <a:blip r:embed="rId3">
            <a:extLst>
              <a:ext uri="{28A0092B-C50C-407E-A947-70E740481C1C}">
                <a14:useLocalDpi xmlns:a14="http://schemas.microsoft.com/office/drawing/2010/main" val="0"/>
              </a:ext>
            </a:extLst>
          </a:blip>
          <a:srcRect l="7215" r="13583"/>
          <a:stretch/>
        </p:blipFill>
        <p:spPr bwMode="auto">
          <a:xfrm>
            <a:off x="446534" y="641102"/>
            <a:ext cx="3702877" cy="2828500"/>
          </a:xfrm>
          <a:prstGeom prst="rect">
            <a:avLst/>
          </a:prstGeom>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698423B7-15D5-4224-9484-E846CFCB02A4}"/>
              </a:ext>
            </a:extLst>
          </p:cNvPr>
          <p:cNvPicPr>
            <a:picLocks noChangeAspect="1"/>
          </p:cNvPicPr>
          <p:nvPr/>
        </p:nvPicPr>
        <p:blipFill rotWithShape="1">
          <a:blip r:embed="rId4"/>
          <a:srcRect r="2474" b="4"/>
          <a:stretch/>
        </p:blipFill>
        <p:spPr>
          <a:xfrm>
            <a:off x="446534" y="3562063"/>
            <a:ext cx="3702877" cy="2828501"/>
          </a:xfrm>
          <a:prstGeom prst="rect">
            <a:avLst/>
          </a:prstGeom>
        </p:spPr>
      </p:pic>
      <p:sp>
        <p:nvSpPr>
          <p:cNvPr id="3" name="Content Placeholder 2">
            <a:extLst>
              <a:ext uri="{FF2B5EF4-FFF2-40B4-BE49-F238E27FC236}">
                <a16:creationId xmlns:a16="http://schemas.microsoft.com/office/drawing/2014/main" id="{1D9B3C09-0C62-4C46-A2A3-78E339984D35}"/>
              </a:ext>
            </a:extLst>
          </p:cNvPr>
          <p:cNvSpPr>
            <a:spLocks noGrp="1"/>
          </p:cNvSpPr>
          <p:nvPr>
            <p:ph idx="1"/>
          </p:nvPr>
        </p:nvSpPr>
        <p:spPr>
          <a:xfrm>
            <a:off x="4382726" y="1896533"/>
            <a:ext cx="7225074" cy="3962266"/>
          </a:xfrm>
        </p:spPr>
        <p:txBody>
          <a:bodyPr>
            <a:normAutofit/>
          </a:bodyPr>
          <a:lstStyle/>
          <a:p>
            <a:r>
              <a:rPr lang="en-CA"/>
              <a:t>VR Brushes</a:t>
            </a:r>
          </a:p>
          <a:p>
            <a:pPr lvl="1"/>
            <a:r>
              <a:rPr lang="en-CA"/>
              <a:t>Sphere, cube, pen</a:t>
            </a:r>
          </a:p>
          <a:p>
            <a:pPr lvl="1"/>
            <a:r>
              <a:rPr lang="en-CA"/>
              <a:t>Sphere and cube – voxels within brush shape are edited</a:t>
            </a:r>
          </a:p>
          <a:p>
            <a:pPr lvl="1"/>
            <a:r>
              <a:rPr lang="en-CA"/>
              <a:t>Pen – voxels touched by pen tip are edited</a:t>
            </a:r>
          </a:p>
          <a:p>
            <a:r>
              <a:rPr lang="en-CA"/>
              <a:t>Draw and delete modes</a:t>
            </a:r>
          </a:p>
          <a:p>
            <a:r>
              <a:rPr lang="en-CA"/>
              <a:t>Painting and selecting</a:t>
            </a:r>
          </a:p>
          <a:p>
            <a:pPr lvl="1"/>
            <a:r>
              <a:rPr lang="en-CA"/>
              <a:t>Disabled for user study</a:t>
            </a:r>
          </a:p>
          <a:p>
            <a:pPr lvl="1"/>
            <a:r>
              <a:rPr lang="en-CA"/>
              <a:t>Painting changes texture coordinates assigned to voxel</a:t>
            </a:r>
          </a:p>
          <a:p>
            <a:pPr lvl="1"/>
            <a:r>
              <a:rPr lang="en-CA"/>
              <a:t>Selection adds voxel to selection List object</a:t>
            </a:r>
          </a:p>
        </p:txBody>
      </p:sp>
      <p:sp>
        <p:nvSpPr>
          <p:cNvPr id="15" name="TextBox 14">
            <a:extLst>
              <a:ext uri="{FF2B5EF4-FFF2-40B4-BE49-F238E27FC236}">
                <a16:creationId xmlns:a16="http://schemas.microsoft.com/office/drawing/2014/main" id="{F73AA67C-0646-4DFB-BA9F-D4176392B3ED}"/>
              </a:ext>
            </a:extLst>
          </p:cNvPr>
          <p:cNvSpPr txBox="1"/>
          <p:nvPr/>
        </p:nvSpPr>
        <p:spPr>
          <a:xfrm>
            <a:off x="4256509" y="6141523"/>
            <a:ext cx="5057609" cy="276999"/>
          </a:xfrm>
          <a:prstGeom prst="rect">
            <a:avLst/>
          </a:prstGeom>
          <a:noFill/>
        </p:spPr>
        <p:txBody>
          <a:bodyPr wrap="square" rtlCol="0">
            <a:spAutoFit/>
          </a:bodyPr>
          <a:lstStyle/>
          <a:p>
            <a:r>
              <a:rPr lang="en-CA" sz="1200" dirty="0"/>
              <a:t>Figure 8 Drawing with the cube brush, painting with different colours</a:t>
            </a:r>
          </a:p>
        </p:txBody>
      </p:sp>
      <p:pic>
        <p:nvPicPr>
          <p:cNvPr id="20" name="Picture 19">
            <a:extLst>
              <a:ext uri="{FF2B5EF4-FFF2-40B4-BE49-F238E27FC236}">
                <a16:creationId xmlns:a16="http://schemas.microsoft.com/office/drawing/2014/main" id="{1BFC69AF-5761-4E13-95CA-BF8E0C9A8DA6}"/>
              </a:ext>
            </a:extLst>
          </p:cNvPr>
          <p:cNvPicPr>
            <a:picLocks noChangeAspect="1"/>
          </p:cNvPicPr>
          <p:nvPr/>
        </p:nvPicPr>
        <p:blipFill rotWithShape="1">
          <a:blip r:embed="rId4"/>
          <a:srcRect r="2474" b="4"/>
          <a:stretch/>
        </p:blipFill>
        <p:spPr>
          <a:xfrm>
            <a:off x="446533" y="641102"/>
            <a:ext cx="3702877" cy="2828501"/>
          </a:xfrm>
          <a:prstGeom prst="rect">
            <a:avLst/>
          </a:prstGeom>
        </p:spPr>
      </p:pic>
      <p:pic>
        <p:nvPicPr>
          <p:cNvPr id="21" name="Picture 20">
            <a:extLst>
              <a:ext uri="{FF2B5EF4-FFF2-40B4-BE49-F238E27FC236}">
                <a16:creationId xmlns:a16="http://schemas.microsoft.com/office/drawing/2014/main" id="{CF6C3898-0845-4DE4-AE4A-470D171DF62E}"/>
              </a:ext>
            </a:extLst>
          </p:cNvPr>
          <p:cNvPicPr/>
          <p:nvPr/>
        </p:nvPicPr>
        <p:blipFill rotWithShape="1">
          <a:blip r:embed="rId3">
            <a:extLst>
              <a:ext uri="{28A0092B-C50C-407E-A947-70E740481C1C}">
                <a14:useLocalDpi xmlns:a14="http://schemas.microsoft.com/office/drawing/2010/main" val="0"/>
              </a:ext>
            </a:extLst>
          </a:blip>
          <a:srcRect l="7215" r="13583"/>
          <a:stretch/>
        </p:blipFill>
        <p:spPr bwMode="auto">
          <a:xfrm>
            <a:off x="447607" y="3573253"/>
            <a:ext cx="3702877" cy="2828500"/>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178546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9247C3A-FD4A-4447-8AA6-D523A99511CF}"/>
              </a:ext>
            </a:extLst>
          </p:cNvPr>
          <p:cNvSpPr>
            <a:spLocks noGrp="1"/>
          </p:cNvSpPr>
          <p:nvPr>
            <p:ph type="title"/>
          </p:nvPr>
        </p:nvSpPr>
        <p:spPr>
          <a:xfrm>
            <a:off x="601255" y="702156"/>
            <a:ext cx="3409783" cy="1013800"/>
          </a:xfrm>
        </p:spPr>
        <p:txBody>
          <a:bodyPr>
            <a:normAutofit/>
          </a:bodyPr>
          <a:lstStyle/>
          <a:p>
            <a:r>
              <a:rPr lang="en-CA"/>
              <a:t>System Design</a:t>
            </a:r>
          </a:p>
        </p:txBody>
      </p:sp>
      <p:sp>
        <p:nvSpPr>
          <p:cNvPr id="3" name="Content Placeholder 2">
            <a:extLst>
              <a:ext uri="{FF2B5EF4-FFF2-40B4-BE49-F238E27FC236}">
                <a16:creationId xmlns:a16="http://schemas.microsoft.com/office/drawing/2014/main" id="{F1FC4203-574C-414E-9AB8-9F382F038018}"/>
              </a:ext>
            </a:extLst>
          </p:cNvPr>
          <p:cNvSpPr>
            <a:spLocks noGrp="1"/>
          </p:cNvSpPr>
          <p:nvPr>
            <p:ph idx="1"/>
          </p:nvPr>
        </p:nvSpPr>
        <p:spPr>
          <a:xfrm>
            <a:off x="601255" y="1964168"/>
            <a:ext cx="3409782" cy="4036582"/>
          </a:xfrm>
        </p:spPr>
        <p:txBody>
          <a:bodyPr>
            <a:normAutofit/>
          </a:bodyPr>
          <a:lstStyle/>
          <a:p>
            <a:r>
              <a:rPr lang="en-CA" dirty="0">
                <a:solidFill>
                  <a:schemeClr val="bg1"/>
                </a:solidFill>
              </a:rPr>
              <a:t>Desktop/Keyboard drawing environment</a:t>
            </a:r>
          </a:p>
          <a:p>
            <a:pPr lvl="1"/>
            <a:r>
              <a:rPr lang="en-CA" dirty="0">
                <a:solidFill>
                  <a:schemeClr val="bg1"/>
                </a:solidFill>
              </a:rPr>
              <a:t>Model, grid, and platform</a:t>
            </a:r>
          </a:p>
          <a:p>
            <a:pPr lvl="1"/>
            <a:r>
              <a:rPr lang="en-CA" dirty="0">
                <a:solidFill>
                  <a:schemeClr val="bg1"/>
                </a:solidFill>
              </a:rPr>
              <a:t>The platform does not move</a:t>
            </a:r>
          </a:p>
          <a:p>
            <a:pPr lvl="1"/>
            <a:r>
              <a:rPr lang="en-CA" dirty="0">
                <a:solidFill>
                  <a:schemeClr val="bg1"/>
                </a:solidFill>
              </a:rPr>
              <a:t>Platform is rotated using 2D UI buttons</a:t>
            </a:r>
          </a:p>
          <a:p>
            <a:pPr lvl="1"/>
            <a:r>
              <a:rPr lang="en-CA" dirty="0">
                <a:solidFill>
                  <a:schemeClr val="bg1"/>
                </a:solidFill>
              </a:rPr>
              <a:t>Rotates at 45 degree angles</a:t>
            </a:r>
          </a:p>
          <a:p>
            <a:endParaRPr lang="en-CA" dirty="0">
              <a:solidFill>
                <a:schemeClr val="bg1"/>
              </a:solidFill>
            </a:endParaRPr>
          </a:p>
          <a:p>
            <a:pPr lvl="1"/>
            <a:endParaRPr lang="en-CA" dirty="0">
              <a:solidFill>
                <a:schemeClr val="bg1"/>
              </a:solidFill>
            </a:endParaRPr>
          </a:p>
        </p:txBody>
      </p:sp>
      <p:pic>
        <p:nvPicPr>
          <p:cNvPr id="8" name="Picture 7">
            <a:extLst>
              <a:ext uri="{FF2B5EF4-FFF2-40B4-BE49-F238E27FC236}">
                <a16:creationId xmlns:a16="http://schemas.microsoft.com/office/drawing/2014/main" id="{A70E94C2-4EF1-4FA6-A077-78FFD51DF4F1}"/>
              </a:ext>
            </a:extLst>
          </p:cNvPr>
          <p:cNvPicPr/>
          <p:nvPr/>
        </p:nvPicPr>
        <p:blipFill rotWithShape="1">
          <a:blip r:embed="rId3">
            <a:extLst>
              <a:ext uri="{28A0092B-C50C-407E-A947-70E740481C1C}">
                <a14:useLocalDpi xmlns:a14="http://schemas.microsoft.com/office/drawing/2010/main" val="0"/>
              </a:ext>
            </a:extLst>
          </a:blip>
          <a:srcRect l="-1448" r="-314"/>
          <a:stretch/>
        </p:blipFill>
        <p:spPr>
          <a:xfrm>
            <a:off x="4592231" y="1403483"/>
            <a:ext cx="6595779" cy="4051033"/>
          </a:xfrm>
          <a:prstGeom prst="rect">
            <a:avLst/>
          </a:prstGeom>
        </p:spPr>
      </p:pic>
      <p:sp>
        <p:nvSpPr>
          <p:cNvPr id="14" name="TextBox 13">
            <a:extLst>
              <a:ext uri="{FF2B5EF4-FFF2-40B4-BE49-F238E27FC236}">
                <a16:creationId xmlns:a16="http://schemas.microsoft.com/office/drawing/2014/main" id="{0D1E918E-6771-4E30-A25C-5F7529C68269}"/>
              </a:ext>
            </a:extLst>
          </p:cNvPr>
          <p:cNvSpPr txBox="1"/>
          <p:nvPr/>
        </p:nvSpPr>
        <p:spPr>
          <a:xfrm>
            <a:off x="4635773" y="5576979"/>
            <a:ext cx="5057609" cy="276999"/>
          </a:xfrm>
          <a:prstGeom prst="rect">
            <a:avLst/>
          </a:prstGeom>
          <a:noFill/>
        </p:spPr>
        <p:txBody>
          <a:bodyPr wrap="square" rtlCol="0">
            <a:spAutoFit/>
          </a:bodyPr>
          <a:lstStyle/>
          <a:p>
            <a:r>
              <a:rPr lang="en-CA" sz="1200" dirty="0"/>
              <a:t>Figure 9 The desktop application</a:t>
            </a:r>
          </a:p>
        </p:txBody>
      </p:sp>
    </p:spTree>
    <p:extLst>
      <p:ext uri="{BB962C8B-B14F-4D97-AF65-F5344CB8AC3E}">
        <p14:creationId xmlns:p14="http://schemas.microsoft.com/office/powerpoint/2010/main" val="285039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59FF9-62CE-4B7A-95C6-FAE5379F424E}"/>
              </a:ext>
            </a:extLst>
          </p:cNvPr>
          <p:cNvSpPr>
            <a:spLocks noGrp="1"/>
          </p:cNvSpPr>
          <p:nvPr>
            <p:ph type="title"/>
          </p:nvPr>
        </p:nvSpPr>
        <p:spPr>
          <a:xfrm>
            <a:off x="581192" y="702156"/>
            <a:ext cx="11029616" cy="1013800"/>
          </a:xfrm>
        </p:spPr>
        <p:txBody>
          <a:bodyPr>
            <a:normAutofit/>
          </a:bodyPr>
          <a:lstStyle/>
          <a:p>
            <a:r>
              <a:rPr lang="en-CA" dirty="0"/>
              <a:t>System Design	</a:t>
            </a:r>
          </a:p>
        </p:txBody>
      </p:sp>
      <p:pic>
        <p:nvPicPr>
          <p:cNvPr id="6" name="Picture 5">
            <a:extLst>
              <a:ext uri="{FF2B5EF4-FFF2-40B4-BE49-F238E27FC236}">
                <a16:creationId xmlns:a16="http://schemas.microsoft.com/office/drawing/2014/main" id="{C0C40BAF-54A0-4F6E-BA9A-615F01D8FF14}"/>
              </a:ext>
            </a:extLst>
          </p:cNvPr>
          <p:cNvPicPr/>
          <p:nvPr/>
        </p:nvPicPr>
        <p:blipFill rotWithShape="1">
          <a:blip r:embed="rId3">
            <a:extLst>
              <a:ext uri="{28A0092B-C50C-407E-A947-70E740481C1C}">
                <a14:useLocalDpi xmlns:a14="http://schemas.microsoft.com/office/drawing/2010/main" val="0"/>
              </a:ext>
            </a:extLst>
          </a:blip>
          <a:srcRect l="21310" r="17159" b="-2"/>
          <a:stretch/>
        </p:blipFill>
        <p:spPr bwMode="auto">
          <a:xfrm>
            <a:off x="448732" y="1871133"/>
            <a:ext cx="3683001" cy="4504267"/>
          </a:xfrm>
          <a:prstGeom prst="rect">
            <a:avLst/>
          </a:prstGeom>
          <a:extLst>
            <a:ext uri="{53640926-AAD7-44D8-BBD7-CCE9431645EC}">
              <a14:shadowObscured xmlns:a14="http://schemas.microsoft.com/office/drawing/2010/main"/>
            </a:ext>
          </a:extLst>
        </p:spPr>
      </p:pic>
      <p:sp>
        <p:nvSpPr>
          <p:cNvPr id="3" name="Content Placeholder 2">
            <a:extLst>
              <a:ext uri="{FF2B5EF4-FFF2-40B4-BE49-F238E27FC236}">
                <a16:creationId xmlns:a16="http://schemas.microsoft.com/office/drawing/2014/main" id="{2A38CD7C-30A7-43EB-AF75-1D055EF145FA}"/>
              </a:ext>
            </a:extLst>
          </p:cNvPr>
          <p:cNvSpPr>
            <a:spLocks noGrp="1"/>
          </p:cNvSpPr>
          <p:nvPr>
            <p:ph idx="1"/>
          </p:nvPr>
        </p:nvSpPr>
        <p:spPr>
          <a:xfrm>
            <a:off x="4475858" y="2180496"/>
            <a:ext cx="7140407" cy="3678303"/>
          </a:xfrm>
        </p:spPr>
        <p:txBody>
          <a:bodyPr>
            <a:normAutofit/>
          </a:bodyPr>
          <a:lstStyle/>
          <a:p>
            <a:r>
              <a:rPr lang="en-CA" dirty="0"/>
              <a:t>Desktop/Keyboard Drawing Tools</a:t>
            </a:r>
          </a:p>
          <a:p>
            <a:pPr lvl="1"/>
            <a:r>
              <a:rPr lang="en-CA" dirty="0"/>
              <a:t>Add/Delete single voxels</a:t>
            </a:r>
          </a:p>
          <a:p>
            <a:pPr lvl="1"/>
            <a:r>
              <a:rPr lang="en-CA" dirty="0"/>
              <a:t>Cursor moves with WASD keys and mouse wheel</a:t>
            </a:r>
          </a:p>
          <a:p>
            <a:pPr lvl="1"/>
            <a:r>
              <a:rPr lang="en-CA" dirty="0"/>
              <a:t>Cursor indicates position in Z axis with spotlight</a:t>
            </a:r>
          </a:p>
        </p:txBody>
      </p:sp>
      <p:sp>
        <p:nvSpPr>
          <p:cNvPr id="7" name="TextBox 6">
            <a:extLst>
              <a:ext uri="{FF2B5EF4-FFF2-40B4-BE49-F238E27FC236}">
                <a16:creationId xmlns:a16="http://schemas.microsoft.com/office/drawing/2014/main" id="{30CE18BA-D3C9-4ACA-989E-AB9430DE8537}"/>
              </a:ext>
            </a:extLst>
          </p:cNvPr>
          <p:cNvSpPr txBox="1"/>
          <p:nvPr/>
        </p:nvSpPr>
        <p:spPr>
          <a:xfrm>
            <a:off x="4320307" y="5971401"/>
            <a:ext cx="5057609" cy="276999"/>
          </a:xfrm>
          <a:prstGeom prst="rect">
            <a:avLst/>
          </a:prstGeom>
          <a:noFill/>
        </p:spPr>
        <p:txBody>
          <a:bodyPr wrap="square" rtlCol="0">
            <a:spAutoFit/>
          </a:bodyPr>
          <a:lstStyle/>
          <a:p>
            <a:r>
              <a:rPr lang="en-CA" sz="1200" dirty="0"/>
              <a:t>Figure 10 Drawing in the desktop application</a:t>
            </a:r>
          </a:p>
        </p:txBody>
      </p:sp>
    </p:spTree>
    <p:extLst>
      <p:ext uri="{BB962C8B-B14F-4D97-AF65-F5344CB8AC3E}">
        <p14:creationId xmlns:p14="http://schemas.microsoft.com/office/powerpoint/2010/main" val="118140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A214E-554A-40B9-8F38-EF4BA8874E11}"/>
              </a:ext>
            </a:extLst>
          </p:cNvPr>
          <p:cNvSpPr>
            <a:spLocks noGrp="1"/>
          </p:cNvSpPr>
          <p:nvPr>
            <p:ph type="title"/>
          </p:nvPr>
        </p:nvSpPr>
        <p:spPr/>
        <p:txBody>
          <a:bodyPr/>
          <a:lstStyle/>
          <a:p>
            <a:r>
              <a:rPr lang="en-CA" dirty="0"/>
              <a:t>Research Methodology</a:t>
            </a:r>
          </a:p>
        </p:txBody>
      </p:sp>
      <p:sp>
        <p:nvSpPr>
          <p:cNvPr id="3" name="Content Placeholder 2">
            <a:extLst>
              <a:ext uri="{FF2B5EF4-FFF2-40B4-BE49-F238E27FC236}">
                <a16:creationId xmlns:a16="http://schemas.microsoft.com/office/drawing/2014/main" id="{7747DAEA-7345-4A21-BF5F-BE4EEA748C80}"/>
              </a:ext>
            </a:extLst>
          </p:cNvPr>
          <p:cNvSpPr>
            <a:spLocks noGrp="1"/>
          </p:cNvSpPr>
          <p:nvPr>
            <p:ph idx="1"/>
          </p:nvPr>
        </p:nvSpPr>
        <p:spPr/>
        <p:txBody>
          <a:bodyPr/>
          <a:lstStyle/>
          <a:p>
            <a:r>
              <a:rPr lang="en-CA" dirty="0"/>
              <a:t>Research Questions:</a:t>
            </a:r>
          </a:p>
          <a:p>
            <a:pPr lvl="1"/>
            <a:r>
              <a:rPr lang="en-CA" dirty="0"/>
              <a:t>Do users experience arm fatigue or discomfort with a 3D work area that can be moved and rotated?</a:t>
            </a:r>
          </a:p>
          <a:p>
            <a:pPr lvl="1"/>
            <a:r>
              <a:rPr lang="en-CA" dirty="0"/>
              <a:t>Do the drawing options in this application provide enough precision to draw a voxel model that matches a reference voxel model presented to the user?</a:t>
            </a:r>
          </a:p>
          <a:p>
            <a:pPr lvl="1"/>
            <a:r>
              <a:rPr lang="en-CA" dirty="0"/>
              <a:t>Are the gesture-based user interface and canvas controls easy to understand and use?</a:t>
            </a:r>
          </a:p>
          <a:p>
            <a:pPr lvl="1"/>
            <a:r>
              <a:rPr lang="en-CA" dirty="0"/>
              <a:t>Do users find the application useful for creating 3D models and do they enjoy the overall experience?</a:t>
            </a:r>
          </a:p>
          <a:p>
            <a:pPr lvl="1"/>
            <a:endParaRPr lang="en-CA" dirty="0"/>
          </a:p>
        </p:txBody>
      </p:sp>
    </p:spTree>
    <p:extLst>
      <p:ext uri="{BB962C8B-B14F-4D97-AF65-F5344CB8AC3E}">
        <p14:creationId xmlns:p14="http://schemas.microsoft.com/office/powerpoint/2010/main" val="12242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229222A-44B1-4D8C-B1B6-BA598A0E0205}"/>
              </a:ext>
            </a:extLst>
          </p:cNvPr>
          <p:cNvSpPr>
            <a:spLocks noGrp="1"/>
          </p:cNvSpPr>
          <p:nvPr>
            <p:ph type="title"/>
          </p:nvPr>
        </p:nvSpPr>
        <p:spPr>
          <a:xfrm>
            <a:off x="601255" y="702156"/>
            <a:ext cx="3409783" cy="1013800"/>
          </a:xfrm>
        </p:spPr>
        <p:txBody>
          <a:bodyPr>
            <a:normAutofit/>
          </a:bodyPr>
          <a:lstStyle/>
          <a:p>
            <a:r>
              <a:rPr lang="en-CA" dirty="0"/>
              <a:t>Research Methodology</a:t>
            </a:r>
          </a:p>
        </p:txBody>
      </p:sp>
      <p:sp>
        <p:nvSpPr>
          <p:cNvPr id="3" name="Content Placeholder 2">
            <a:extLst>
              <a:ext uri="{FF2B5EF4-FFF2-40B4-BE49-F238E27FC236}">
                <a16:creationId xmlns:a16="http://schemas.microsoft.com/office/drawing/2014/main" id="{67ADD10E-9C4B-4EA8-AC0D-C47C562F5295}"/>
              </a:ext>
            </a:extLst>
          </p:cNvPr>
          <p:cNvSpPr>
            <a:spLocks noGrp="1"/>
          </p:cNvSpPr>
          <p:nvPr>
            <p:ph idx="1"/>
          </p:nvPr>
        </p:nvSpPr>
        <p:spPr>
          <a:xfrm>
            <a:off x="601255" y="1964168"/>
            <a:ext cx="3409782" cy="4036582"/>
          </a:xfrm>
        </p:spPr>
        <p:txBody>
          <a:bodyPr>
            <a:normAutofit fontScale="92500" lnSpcReduction="10000"/>
          </a:bodyPr>
          <a:lstStyle/>
          <a:p>
            <a:pPr>
              <a:lnSpc>
                <a:spcPct val="90000"/>
              </a:lnSpc>
            </a:pPr>
            <a:r>
              <a:rPr lang="en-CA" sz="1400" dirty="0">
                <a:solidFill>
                  <a:schemeClr val="bg1"/>
                </a:solidFill>
              </a:rPr>
              <a:t>Tasks</a:t>
            </a:r>
          </a:p>
          <a:p>
            <a:pPr lvl="1">
              <a:lnSpc>
                <a:spcPct val="90000"/>
              </a:lnSpc>
            </a:pPr>
            <a:r>
              <a:rPr lang="en-CA" sz="1400" dirty="0">
                <a:solidFill>
                  <a:schemeClr val="bg1"/>
                </a:solidFill>
              </a:rPr>
              <a:t>Recreate reference models using VR and Desktop versions</a:t>
            </a:r>
          </a:p>
          <a:p>
            <a:pPr>
              <a:lnSpc>
                <a:spcPct val="90000"/>
              </a:lnSpc>
            </a:pPr>
            <a:r>
              <a:rPr lang="en-CA" sz="1400" dirty="0">
                <a:solidFill>
                  <a:schemeClr val="bg1"/>
                </a:solidFill>
              </a:rPr>
              <a:t>Participants</a:t>
            </a:r>
          </a:p>
          <a:p>
            <a:pPr lvl="1">
              <a:lnSpc>
                <a:spcPct val="90000"/>
              </a:lnSpc>
            </a:pPr>
            <a:r>
              <a:rPr lang="en-CA" sz="1400" dirty="0">
                <a:solidFill>
                  <a:schemeClr val="bg1"/>
                </a:solidFill>
              </a:rPr>
              <a:t>Students, faculty from Dal and members of the community</a:t>
            </a:r>
            <a:endParaRPr lang="en-US" sz="1400" dirty="0">
              <a:solidFill>
                <a:schemeClr val="bg1"/>
              </a:solidFill>
            </a:endParaRPr>
          </a:p>
          <a:p>
            <a:pPr lvl="1">
              <a:lnSpc>
                <a:spcPct val="90000"/>
              </a:lnSpc>
            </a:pPr>
            <a:r>
              <a:rPr lang="en-CA" sz="1400" dirty="0">
                <a:solidFill>
                  <a:schemeClr val="bg1"/>
                </a:solidFill>
              </a:rPr>
              <a:t>Of those that indicated gender – 13 men and 6 women</a:t>
            </a:r>
            <a:endParaRPr lang="en-US" sz="1400" dirty="0">
              <a:solidFill>
                <a:schemeClr val="bg1"/>
              </a:solidFill>
            </a:endParaRPr>
          </a:p>
          <a:p>
            <a:pPr lvl="1">
              <a:lnSpc>
                <a:spcPct val="90000"/>
              </a:lnSpc>
            </a:pPr>
            <a:r>
              <a:rPr lang="en-CA" sz="1400" dirty="0">
                <a:solidFill>
                  <a:schemeClr val="bg1"/>
                </a:solidFill>
              </a:rPr>
              <a:t>Of those that indicated age – ranged from 19 to 37</a:t>
            </a:r>
            <a:endParaRPr lang="en-US" sz="1400" dirty="0">
              <a:solidFill>
                <a:schemeClr val="bg1"/>
              </a:solidFill>
            </a:endParaRPr>
          </a:p>
          <a:p>
            <a:pPr lvl="1">
              <a:lnSpc>
                <a:spcPct val="90000"/>
              </a:lnSpc>
            </a:pPr>
            <a:r>
              <a:rPr lang="en-CA" sz="1400" dirty="0">
                <a:solidFill>
                  <a:schemeClr val="bg1"/>
                </a:solidFill>
              </a:rPr>
              <a:t>Two indicated left-handedness</a:t>
            </a:r>
            <a:endParaRPr lang="en-US" sz="1400" dirty="0">
              <a:solidFill>
                <a:schemeClr val="bg1"/>
              </a:solidFill>
            </a:endParaRPr>
          </a:p>
          <a:p>
            <a:pPr lvl="1">
              <a:lnSpc>
                <a:spcPct val="90000"/>
              </a:lnSpc>
            </a:pPr>
            <a:r>
              <a:rPr lang="en-CA" sz="1400" dirty="0">
                <a:solidFill>
                  <a:schemeClr val="bg1"/>
                </a:solidFill>
              </a:rPr>
              <a:t>Nine had tried a VR device</a:t>
            </a:r>
            <a:endParaRPr lang="en-US" sz="1400" dirty="0">
              <a:solidFill>
                <a:schemeClr val="bg1"/>
              </a:solidFill>
            </a:endParaRPr>
          </a:p>
          <a:p>
            <a:pPr lvl="1">
              <a:lnSpc>
                <a:spcPct val="90000"/>
              </a:lnSpc>
            </a:pPr>
            <a:r>
              <a:rPr lang="en-CA" sz="1400" dirty="0">
                <a:solidFill>
                  <a:schemeClr val="bg1"/>
                </a:solidFill>
              </a:rPr>
              <a:t>Ten tried tracking system such as Leap Motion or Kinect</a:t>
            </a:r>
            <a:endParaRPr lang="en-US" sz="1400" dirty="0">
              <a:solidFill>
                <a:schemeClr val="bg1"/>
              </a:solidFill>
            </a:endParaRPr>
          </a:p>
          <a:p>
            <a:pPr lvl="1">
              <a:lnSpc>
                <a:spcPct val="90000"/>
              </a:lnSpc>
            </a:pPr>
            <a:r>
              <a:rPr lang="en-CA" sz="1400" dirty="0">
                <a:solidFill>
                  <a:schemeClr val="bg1"/>
                </a:solidFill>
              </a:rPr>
              <a:t>Nine Used their computer for design once or twice a month</a:t>
            </a:r>
          </a:p>
          <a:p>
            <a:pPr lvl="1">
              <a:lnSpc>
                <a:spcPct val="90000"/>
              </a:lnSpc>
            </a:pPr>
            <a:r>
              <a:rPr lang="en-CA" sz="1400" dirty="0">
                <a:solidFill>
                  <a:schemeClr val="bg1"/>
                </a:solidFill>
              </a:rPr>
              <a:t>Half started with desktop, half with VR</a:t>
            </a:r>
            <a:endParaRPr lang="en-US" sz="1400" dirty="0">
              <a:solidFill>
                <a:schemeClr val="bg1"/>
              </a:solidFill>
            </a:endParaRPr>
          </a:p>
          <a:p>
            <a:pPr>
              <a:lnSpc>
                <a:spcPct val="90000"/>
              </a:lnSpc>
            </a:pPr>
            <a:endParaRPr lang="en-CA" sz="1400" dirty="0">
              <a:solidFill>
                <a:schemeClr val="bg1"/>
              </a:solidFill>
            </a:endParaRPr>
          </a:p>
        </p:txBody>
      </p:sp>
      <p:pic>
        <p:nvPicPr>
          <p:cNvPr id="7" name="Graphic 6" descr="Users">
            <a:extLst>
              <a:ext uri="{FF2B5EF4-FFF2-40B4-BE49-F238E27FC236}">
                <a16:creationId xmlns:a16="http://schemas.microsoft.com/office/drawing/2014/main" id="{739E1BCD-B5FB-4F51-9264-59E1B229FF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08757" y="1111641"/>
            <a:ext cx="4655348" cy="4655348"/>
          </a:xfrm>
          <a:prstGeom prst="rect">
            <a:avLst/>
          </a:prstGeom>
        </p:spPr>
      </p:pic>
    </p:spTree>
    <p:extLst>
      <p:ext uri="{BB962C8B-B14F-4D97-AF65-F5344CB8AC3E}">
        <p14:creationId xmlns:p14="http://schemas.microsoft.com/office/powerpoint/2010/main" val="262838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DB13F-D496-41DA-9F08-D06B3B1071B5}"/>
              </a:ext>
            </a:extLst>
          </p:cNvPr>
          <p:cNvSpPr>
            <a:spLocks noGrp="1"/>
          </p:cNvSpPr>
          <p:nvPr>
            <p:ph type="title"/>
          </p:nvPr>
        </p:nvSpPr>
        <p:spPr/>
        <p:txBody>
          <a:bodyPr/>
          <a:lstStyle/>
          <a:p>
            <a:r>
              <a:rPr lang="en-CA" dirty="0"/>
              <a:t>Research Methodology</a:t>
            </a:r>
          </a:p>
        </p:txBody>
      </p:sp>
      <p:sp>
        <p:nvSpPr>
          <p:cNvPr id="3" name="Content Placeholder 2">
            <a:extLst>
              <a:ext uri="{FF2B5EF4-FFF2-40B4-BE49-F238E27FC236}">
                <a16:creationId xmlns:a16="http://schemas.microsoft.com/office/drawing/2014/main" id="{CB3239A4-EFC2-469A-A1CE-C3D186A461F5}"/>
              </a:ext>
            </a:extLst>
          </p:cNvPr>
          <p:cNvSpPr>
            <a:spLocks noGrp="1"/>
          </p:cNvSpPr>
          <p:nvPr>
            <p:ph idx="1"/>
          </p:nvPr>
        </p:nvSpPr>
        <p:spPr>
          <a:xfrm>
            <a:off x="581192" y="2180497"/>
            <a:ext cx="11029615" cy="1614434"/>
          </a:xfrm>
        </p:spPr>
        <p:txBody>
          <a:bodyPr/>
          <a:lstStyle/>
          <a:p>
            <a:r>
              <a:rPr lang="en-CA" dirty="0"/>
              <a:t>Desktop/Keyboard Activity</a:t>
            </a:r>
          </a:p>
          <a:p>
            <a:pPr lvl="1"/>
            <a:r>
              <a:rPr lang="en-CA" dirty="0"/>
              <a:t>Help account for drawing ability</a:t>
            </a:r>
          </a:p>
          <a:p>
            <a:pPr lvl="1"/>
            <a:r>
              <a:rPr lang="en-CA" dirty="0"/>
              <a:t>Instruction and cheat sheet</a:t>
            </a:r>
          </a:p>
          <a:p>
            <a:pPr lvl="1"/>
            <a:r>
              <a:rPr lang="en-CA" dirty="0"/>
              <a:t>Reference model presented in 3 steps</a:t>
            </a:r>
          </a:p>
          <a:p>
            <a:pPr lvl="1"/>
            <a:endParaRPr lang="en-CA" dirty="0"/>
          </a:p>
        </p:txBody>
      </p:sp>
      <p:pic>
        <p:nvPicPr>
          <p:cNvPr id="7" name="Picture 6">
            <a:extLst>
              <a:ext uri="{FF2B5EF4-FFF2-40B4-BE49-F238E27FC236}">
                <a16:creationId xmlns:a16="http://schemas.microsoft.com/office/drawing/2014/main" id="{BE57B191-2269-423F-BE42-287618ACAEBA}"/>
              </a:ext>
            </a:extLst>
          </p:cNvPr>
          <p:cNvPicPr/>
          <p:nvPr/>
        </p:nvPicPr>
        <p:blipFill>
          <a:blip r:embed="rId3">
            <a:extLst>
              <a:ext uri="{28A0092B-C50C-407E-A947-70E740481C1C}">
                <a14:useLocalDpi xmlns:a14="http://schemas.microsoft.com/office/drawing/2010/main" val="0"/>
              </a:ext>
            </a:extLst>
          </a:blip>
          <a:stretch>
            <a:fillRect/>
          </a:stretch>
        </p:blipFill>
        <p:spPr>
          <a:xfrm>
            <a:off x="1981082" y="3774610"/>
            <a:ext cx="2564327" cy="2513661"/>
          </a:xfrm>
          <a:prstGeom prst="rect">
            <a:avLst/>
          </a:prstGeom>
        </p:spPr>
      </p:pic>
      <p:pic>
        <p:nvPicPr>
          <p:cNvPr id="8" name="Picture 7">
            <a:extLst>
              <a:ext uri="{FF2B5EF4-FFF2-40B4-BE49-F238E27FC236}">
                <a16:creationId xmlns:a16="http://schemas.microsoft.com/office/drawing/2014/main" id="{07DFF20C-F5A1-48D1-AC37-D2AF60BE05E7}"/>
              </a:ext>
            </a:extLst>
          </p:cNvPr>
          <p:cNvPicPr/>
          <p:nvPr/>
        </p:nvPicPr>
        <p:blipFill>
          <a:blip r:embed="rId4">
            <a:extLst>
              <a:ext uri="{28A0092B-C50C-407E-A947-70E740481C1C}">
                <a14:useLocalDpi xmlns:a14="http://schemas.microsoft.com/office/drawing/2010/main" val="0"/>
              </a:ext>
            </a:extLst>
          </a:blip>
          <a:stretch>
            <a:fillRect/>
          </a:stretch>
        </p:blipFill>
        <p:spPr>
          <a:xfrm>
            <a:off x="4704815" y="3794930"/>
            <a:ext cx="2567429" cy="2514695"/>
          </a:xfrm>
          <a:prstGeom prst="rect">
            <a:avLst/>
          </a:prstGeom>
        </p:spPr>
      </p:pic>
      <p:pic>
        <p:nvPicPr>
          <p:cNvPr id="9" name="Picture 8">
            <a:extLst>
              <a:ext uri="{FF2B5EF4-FFF2-40B4-BE49-F238E27FC236}">
                <a16:creationId xmlns:a16="http://schemas.microsoft.com/office/drawing/2014/main" id="{8E9BEAA2-D03D-4C33-9529-59A5693052F6}"/>
              </a:ext>
            </a:extLst>
          </p:cNvPr>
          <p:cNvPicPr/>
          <p:nvPr/>
        </p:nvPicPr>
        <p:blipFill>
          <a:blip r:embed="rId5">
            <a:extLst>
              <a:ext uri="{28A0092B-C50C-407E-A947-70E740481C1C}">
                <a14:useLocalDpi xmlns:a14="http://schemas.microsoft.com/office/drawing/2010/main" val="0"/>
              </a:ext>
            </a:extLst>
          </a:blip>
          <a:stretch>
            <a:fillRect/>
          </a:stretch>
        </p:blipFill>
        <p:spPr>
          <a:xfrm>
            <a:off x="7431940" y="3794930"/>
            <a:ext cx="2748380" cy="2514695"/>
          </a:xfrm>
          <a:prstGeom prst="rect">
            <a:avLst/>
          </a:prstGeom>
        </p:spPr>
      </p:pic>
      <p:sp>
        <p:nvSpPr>
          <p:cNvPr id="10" name="TextBox 9">
            <a:extLst>
              <a:ext uri="{FF2B5EF4-FFF2-40B4-BE49-F238E27FC236}">
                <a16:creationId xmlns:a16="http://schemas.microsoft.com/office/drawing/2014/main" id="{FC283839-DDFA-4DAF-B980-E36544E965BA}"/>
              </a:ext>
            </a:extLst>
          </p:cNvPr>
          <p:cNvSpPr txBox="1"/>
          <p:nvPr/>
        </p:nvSpPr>
        <p:spPr>
          <a:xfrm>
            <a:off x="5742707" y="3429000"/>
            <a:ext cx="4437613" cy="276999"/>
          </a:xfrm>
          <a:prstGeom prst="rect">
            <a:avLst/>
          </a:prstGeom>
          <a:noFill/>
        </p:spPr>
        <p:txBody>
          <a:bodyPr wrap="square" rtlCol="0">
            <a:spAutoFit/>
          </a:bodyPr>
          <a:lstStyle/>
          <a:p>
            <a:pPr algn="r"/>
            <a:r>
              <a:rPr lang="en-CA" sz="1200" dirty="0"/>
              <a:t>Figure 11 The desktop application steps</a:t>
            </a:r>
          </a:p>
        </p:txBody>
      </p:sp>
    </p:spTree>
    <p:extLst>
      <p:ext uri="{BB962C8B-B14F-4D97-AF65-F5344CB8AC3E}">
        <p14:creationId xmlns:p14="http://schemas.microsoft.com/office/powerpoint/2010/main" val="308419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D5EA905-60F6-495B-BC4F-A58B9D1B3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343D72-C2A1-42A0-AA64-7489137C3B18}"/>
              </a:ext>
            </a:extLst>
          </p:cNvPr>
          <p:cNvSpPr>
            <a:spLocks noGrp="1"/>
          </p:cNvSpPr>
          <p:nvPr>
            <p:ph type="title"/>
          </p:nvPr>
        </p:nvSpPr>
        <p:spPr>
          <a:xfrm>
            <a:off x="584202" y="702156"/>
            <a:ext cx="7225075" cy="1013800"/>
          </a:xfrm>
        </p:spPr>
        <p:txBody>
          <a:bodyPr>
            <a:normAutofit/>
          </a:bodyPr>
          <a:lstStyle/>
          <a:p>
            <a:r>
              <a:rPr lang="en-CA">
                <a:solidFill>
                  <a:schemeClr val="accent1"/>
                </a:solidFill>
              </a:rPr>
              <a:t>Research Methodology</a:t>
            </a:r>
          </a:p>
        </p:txBody>
      </p:sp>
      <p:grpSp>
        <p:nvGrpSpPr>
          <p:cNvPr id="12" name="Group 11">
            <a:extLst>
              <a:ext uri="{FF2B5EF4-FFF2-40B4-BE49-F238E27FC236}">
                <a16:creationId xmlns:a16="http://schemas.microsoft.com/office/drawing/2014/main" id="{8621EE3E-1667-4864-956E-8309811CB9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3" name="Rectangle 12">
              <a:extLst>
                <a:ext uri="{FF2B5EF4-FFF2-40B4-BE49-F238E27FC236}">
                  <a16:creationId xmlns:a16="http://schemas.microsoft.com/office/drawing/2014/main" id="{0ACCC35D-7F2D-46AC-8745-DD7C2EF42B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A933B6CF-C9B2-4217-9C19-CB6517D964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95477868-77F6-4429-BFF6-4265BC3543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3" name="Content Placeholder 2">
            <a:extLst>
              <a:ext uri="{FF2B5EF4-FFF2-40B4-BE49-F238E27FC236}">
                <a16:creationId xmlns:a16="http://schemas.microsoft.com/office/drawing/2014/main" id="{7CE60CBF-2BB9-4A75-9AAD-1EA1DE89D50B}"/>
              </a:ext>
            </a:extLst>
          </p:cNvPr>
          <p:cNvSpPr>
            <a:spLocks noGrp="1"/>
          </p:cNvSpPr>
          <p:nvPr>
            <p:ph idx="1"/>
          </p:nvPr>
        </p:nvSpPr>
        <p:spPr>
          <a:xfrm>
            <a:off x="584204" y="1896533"/>
            <a:ext cx="7225074" cy="3962266"/>
          </a:xfrm>
        </p:spPr>
        <p:txBody>
          <a:bodyPr>
            <a:normAutofit/>
          </a:bodyPr>
          <a:lstStyle/>
          <a:p>
            <a:r>
              <a:rPr lang="en-CA" dirty="0"/>
              <a:t>VR Tutorial</a:t>
            </a:r>
          </a:p>
          <a:p>
            <a:pPr lvl="1"/>
            <a:r>
              <a:rPr lang="en-CA" dirty="0"/>
              <a:t>Instructions and help adjusting Oculus</a:t>
            </a:r>
          </a:p>
          <a:p>
            <a:pPr lvl="1"/>
            <a:r>
              <a:rPr lang="en-CA" dirty="0"/>
              <a:t>Text based with next and back buttons</a:t>
            </a:r>
          </a:p>
          <a:p>
            <a:pPr lvl="1"/>
            <a:r>
              <a:rPr lang="en-CA" dirty="0"/>
              <a:t>A set of animated hands</a:t>
            </a:r>
          </a:p>
          <a:p>
            <a:pPr lvl="1"/>
            <a:endParaRPr lang="en-CA" dirty="0"/>
          </a:p>
        </p:txBody>
      </p:sp>
      <p:pic>
        <p:nvPicPr>
          <p:cNvPr id="4" name="Picture 3">
            <a:extLst>
              <a:ext uri="{FF2B5EF4-FFF2-40B4-BE49-F238E27FC236}">
                <a16:creationId xmlns:a16="http://schemas.microsoft.com/office/drawing/2014/main" id="{D719C05E-DAEC-4955-9312-5490E6E1E904}"/>
              </a:ext>
            </a:extLst>
          </p:cNvPr>
          <p:cNvPicPr/>
          <p:nvPr/>
        </p:nvPicPr>
        <p:blipFill rotWithShape="1">
          <a:blip r:embed="rId3">
            <a:extLst>
              <a:ext uri="{28A0092B-C50C-407E-A947-70E740481C1C}">
                <a14:useLocalDpi xmlns:a14="http://schemas.microsoft.com/office/drawing/2010/main" val="0"/>
              </a:ext>
            </a:extLst>
          </a:blip>
          <a:srcRect t="1473" r="-2" b="3635"/>
          <a:stretch/>
        </p:blipFill>
        <p:spPr>
          <a:xfrm>
            <a:off x="8042590" y="641102"/>
            <a:ext cx="3702877" cy="2828500"/>
          </a:xfrm>
          <a:prstGeom prst="rect">
            <a:avLst/>
          </a:prstGeom>
        </p:spPr>
      </p:pic>
      <p:pic>
        <p:nvPicPr>
          <p:cNvPr id="5" name="Picture 4">
            <a:extLst>
              <a:ext uri="{FF2B5EF4-FFF2-40B4-BE49-F238E27FC236}">
                <a16:creationId xmlns:a16="http://schemas.microsoft.com/office/drawing/2014/main" id="{F31A70CB-083A-497A-B63E-C680BC175E2C}"/>
              </a:ext>
            </a:extLst>
          </p:cNvPr>
          <p:cNvPicPr/>
          <p:nvPr/>
        </p:nvPicPr>
        <p:blipFill rotWithShape="1">
          <a:blip r:embed="rId4">
            <a:extLst>
              <a:ext uri="{28A0092B-C50C-407E-A947-70E740481C1C}">
                <a14:useLocalDpi xmlns:a14="http://schemas.microsoft.com/office/drawing/2010/main" val="0"/>
              </a:ext>
            </a:extLst>
          </a:blip>
          <a:srcRect r="-2" b="3611"/>
          <a:stretch/>
        </p:blipFill>
        <p:spPr>
          <a:xfrm>
            <a:off x="8042590" y="3562063"/>
            <a:ext cx="3702877" cy="2828501"/>
          </a:xfrm>
          <a:prstGeom prst="rect">
            <a:avLst/>
          </a:prstGeom>
        </p:spPr>
      </p:pic>
      <p:sp>
        <p:nvSpPr>
          <p:cNvPr id="11" name="TextBox 10">
            <a:extLst>
              <a:ext uri="{FF2B5EF4-FFF2-40B4-BE49-F238E27FC236}">
                <a16:creationId xmlns:a16="http://schemas.microsoft.com/office/drawing/2014/main" id="{86F141C4-F050-497F-B38D-EF029BCA5C2D}"/>
              </a:ext>
            </a:extLst>
          </p:cNvPr>
          <p:cNvSpPr txBox="1"/>
          <p:nvPr/>
        </p:nvSpPr>
        <p:spPr>
          <a:xfrm>
            <a:off x="4640153" y="6081400"/>
            <a:ext cx="3401994" cy="276999"/>
          </a:xfrm>
          <a:prstGeom prst="rect">
            <a:avLst/>
          </a:prstGeom>
          <a:noFill/>
        </p:spPr>
        <p:txBody>
          <a:bodyPr wrap="square" rtlCol="0">
            <a:spAutoFit/>
          </a:bodyPr>
          <a:lstStyle/>
          <a:p>
            <a:pPr algn="r"/>
            <a:r>
              <a:rPr lang="en-CA" sz="1200" dirty="0"/>
              <a:t>Figure 12 The VR tutorial images</a:t>
            </a:r>
          </a:p>
        </p:txBody>
      </p:sp>
    </p:spTree>
    <p:extLst>
      <p:ext uri="{BB962C8B-B14F-4D97-AF65-F5344CB8AC3E}">
        <p14:creationId xmlns:p14="http://schemas.microsoft.com/office/powerpoint/2010/main" val="109302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0">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CD3FCD7-DA7B-4FEC-93A2-2D2DAC8C89C0}"/>
              </a:ext>
            </a:extLst>
          </p:cNvPr>
          <p:cNvSpPr>
            <a:spLocks noGrp="1"/>
          </p:cNvSpPr>
          <p:nvPr>
            <p:ph type="title"/>
          </p:nvPr>
        </p:nvSpPr>
        <p:spPr>
          <a:xfrm>
            <a:off x="601255" y="702156"/>
            <a:ext cx="3409783" cy="1013800"/>
          </a:xfrm>
        </p:spPr>
        <p:txBody>
          <a:bodyPr>
            <a:normAutofit/>
          </a:bodyPr>
          <a:lstStyle/>
          <a:p>
            <a:r>
              <a:rPr lang="en-CA"/>
              <a:t>Research Methodology</a:t>
            </a:r>
          </a:p>
        </p:txBody>
      </p:sp>
      <p:sp>
        <p:nvSpPr>
          <p:cNvPr id="3" name="Content Placeholder 2">
            <a:extLst>
              <a:ext uri="{FF2B5EF4-FFF2-40B4-BE49-F238E27FC236}">
                <a16:creationId xmlns:a16="http://schemas.microsoft.com/office/drawing/2014/main" id="{F1503F5C-34B5-463D-9EA3-9FFDC4AC9010}"/>
              </a:ext>
            </a:extLst>
          </p:cNvPr>
          <p:cNvSpPr>
            <a:spLocks noGrp="1"/>
          </p:cNvSpPr>
          <p:nvPr>
            <p:ph idx="1"/>
          </p:nvPr>
        </p:nvSpPr>
        <p:spPr>
          <a:xfrm>
            <a:off x="601255" y="1964168"/>
            <a:ext cx="3409782" cy="4036582"/>
          </a:xfrm>
        </p:spPr>
        <p:txBody>
          <a:bodyPr>
            <a:normAutofit/>
          </a:bodyPr>
          <a:lstStyle/>
          <a:p>
            <a:r>
              <a:rPr lang="en-CA" dirty="0">
                <a:solidFill>
                  <a:schemeClr val="bg1"/>
                </a:solidFill>
              </a:rPr>
              <a:t>VR Drawing Task</a:t>
            </a:r>
          </a:p>
          <a:p>
            <a:pPr lvl="1"/>
            <a:r>
              <a:rPr lang="en-CA" dirty="0">
                <a:solidFill>
                  <a:schemeClr val="bg1"/>
                </a:solidFill>
              </a:rPr>
              <a:t>Reference model on separate platform</a:t>
            </a:r>
          </a:p>
          <a:p>
            <a:pPr lvl="1"/>
            <a:r>
              <a:rPr lang="en-CA" dirty="0">
                <a:solidFill>
                  <a:schemeClr val="bg1"/>
                </a:solidFill>
              </a:rPr>
              <a:t>Users offered help as needed</a:t>
            </a:r>
          </a:p>
        </p:txBody>
      </p:sp>
      <p:pic>
        <p:nvPicPr>
          <p:cNvPr id="6" name="Picture 5">
            <a:extLst>
              <a:ext uri="{FF2B5EF4-FFF2-40B4-BE49-F238E27FC236}">
                <a16:creationId xmlns:a16="http://schemas.microsoft.com/office/drawing/2014/main" id="{84E4EB9F-8746-4D23-8D0E-E6B405F08844}"/>
              </a:ext>
            </a:extLst>
          </p:cNvPr>
          <p:cNvPicPr/>
          <p:nvPr/>
        </p:nvPicPr>
        <p:blipFill rotWithShape="1">
          <a:blip r:embed="rId3">
            <a:extLst>
              <a:ext uri="{28A0092B-C50C-407E-A947-70E740481C1C}">
                <a14:useLocalDpi xmlns:a14="http://schemas.microsoft.com/office/drawing/2010/main" val="0"/>
              </a:ext>
            </a:extLst>
          </a:blip>
          <a:srcRect l="11663" r="20191" b="-1"/>
          <a:stretch/>
        </p:blipFill>
        <p:spPr>
          <a:xfrm>
            <a:off x="5478041" y="1111641"/>
            <a:ext cx="5116781" cy="4655348"/>
          </a:xfrm>
          <a:prstGeom prst="rect">
            <a:avLst/>
          </a:prstGeom>
        </p:spPr>
      </p:pic>
      <p:sp>
        <p:nvSpPr>
          <p:cNvPr id="16" name="TextBox 15">
            <a:extLst>
              <a:ext uri="{FF2B5EF4-FFF2-40B4-BE49-F238E27FC236}">
                <a16:creationId xmlns:a16="http://schemas.microsoft.com/office/drawing/2014/main" id="{355CCA65-D899-4E6B-85F3-C77AB09953A6}"/>
              </a:ext>
            </a:extLst>
          </p:cNvPr>
          <p:cNvSpPr txBox="1"/>
          <p:nvPr/>
        </p:nvSpPr>
        <p:spPr>
          <a:xfrm>
            <a:off x="5478041" y="5862250"/>
            <a:ext cx="5057609" cy="276999"/>
          </a:xfrm>
          <a:prstGeom prst="rect">
            <a:avLst/>
          </a:prstGeom>
          <a:noFill/>
        </p:spPr>
        <p:txBody>
          <a:bodyPr wrap="square" rtlCol="0">
            <a:spAutoFit/>
          </a:bodyPr>
          <a:lstStyle/>
          <a:p>
            <a:r>
              <a:rPr lang="en-CA" sz="1200" dirty="0"/>
              <a:t>Figure 13 The VR reference model</a:t>
            </a:r>
          </a:p>
        </p:txBody>
      </p:sp>
    </p:spTree>
    <p:extLst>
      <p:ext uri="{BB962C8B-B14F-4D97-AF65-F5344CB8AC3E}">
        <p14:creationId xmlns:p14="http://schemas.microsoft.com/office/powerpoint/2010/main" val="293200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E2ED9-A49E-4C2D-864E-8630A031869F}"/>
              </a:ext>
            </a:extLst>
          </p:cNvPr>
          <p:cNvSpPr>
            <a:spLocks noGrp="1"/>
          </p:cNvSpPr>
          <p:nvPr>
            <p:ph type="title"/>
          </p:nvPr>
        </p:nvSpPr>
        <p:spPr/>
        <p:txBody>
          <a:bodyPr/>
          <a:lstStyle/>
          <a:p>
            <a:r>
              <a:rPr lang="en-CA" dirty="0"/>
              <a:t>Introduction</a:t>
            </a:r>
          </a:p>
        </p:txBody>
      </p:sp>
      <p:sp>
        <p:nvSpPr>
          <p:cNvPr id="3" name="Content Placeholder 2">
            <a:extLst>
              <a:ext uri="{FF2B5EF4-FFF2-40B4-BE49-F238E27FC236}">
                <a16:creationId xmlns:a16="http://schemas.microsoft.com/office/drawing/2014/main" id="{7E550C1B-E060-4521-B7CC-201CF6B6CF65}"/>
              </a:ext>
            </a:extLst>
          </p:cNvPr>
          <p:cNvSpPr>
            <a:spLocks noGrp="1"/>
          </p:cNvSpPr>
          <p:nvPr>
            <p:ph idx="1"/>
          </p:nvPr>
        </p:nvSpPr>
        <p:spPr/>
        <p:txBody>
          <a:bodyPr/>
          <a:lstStyle/>
          <a:p>
            <a:r>
              <a:rPr lang="en-CA" dirty="0"/>
              <a:t>Virtual Reality (VR) and Augmented Reality (AR) devices are becoming mainstream</a:t>
            </a:r>
          </a:p>
          <a:p>
            <a:r>
              <a:rPr lang="en-CA" dirty="0"/>
              <a:t>Professional artists and designers use 2D desktop displays to create 3D designs</a:t>
            </a:r>
          </a:p>
          <a:p>
            <a:pPr lvl="1"/>
            <a:r>
              <a:rPr lang="en-CA" dirty="0"/>
              <a:t>Depth cues, orthogonal views to supplement true 3D visuals</a:t>
            </a:r>
          </a:p>
          <a:p>
            <a:pPr lvl="1"/>
            <a:r>
              <a:rPr lang="en-CA" dirty="0"/>
              <a:t>Keyboard/mouse or stylus controls limit physical movement</a:t>
            </a:r>
          </a:p>
          <a:p>
            <a:r>
              <a:rPr lang="en-CA" dirty="0"/>
              <a:t>VR’s stereoscopic display provides true 3D visualization</a:t>
            </a:r>
          </a:p>
          <a:p>
            <a:r>
              <a:rPr lang="en-CA" dirty="0"/>
              <a:t>VR controllers and body tracking provide a full range of motion</a:t>
            </a:r>
          </a:p>
          <a:p>
            <a:pPr lvl="1"/>
            <a:endParaRPr lang="en-CA" dirty="0"/>
          </a:p>
          <a:p>
            <a:endParaRPr lang="en-CA" dirty="0"/>
          </a:p>
        </p:txBody>
      </p:sp>
    </p:spTree>
    <p:extLst>
      <p:ext uri="{BB962C8B-B14F-4D97-AF65-F5344CB8AC3E}">
        <p14:creationId xmlns:p14="http://schemas.microsoft.com/office/powerpoint/2010/main" val="168240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E98807D-3BC6-45BD-A77E-376A923E286C}"/>
              </a:ext>
            </a:extLst>
          </p:cNvPr>
          <p:cNvSpPr>
            <a:spLocks noGrp="1"/>
          </p:cNvSpPr>
          <p:nvPr>
            <p:ph type="title"/>
          </p:nvPr>
        </p:nvSpPr>
        <p:spPr>
          <a:xfrm>
            <a:off x="601255" y="702156"/>
            <a:ext cx="3409783" cy="1013800"/>
          </a:xfrm>
        </p:spPr>
        <p:txBody>
          <a:bodyPr>
            <a:normAutofit/>
          </a:bodyPr>
          <a:lstStyle/>
          <a:p>
            <a:r>
              <a:rPr lang="en-CA" dirty="0"/>
              <a:t>Research Methodology</a:t>
            </a:r>
          </a:p>
        </p:txBody>
      </p:sp>
      <p:sp>
        <p:nvSpPr>
          <p:cNvPr id="3" name="Content Placeholder 2">
            <a:extLst>
              <a:ext uri="{FF2B5EF4-FFF2-40B4-BE49-F238E27FC236}">
                <a16:creationId xmlns:a16="http://schemas.microsoft.com/office/drawing/2014/main" id="{FC987284-0984-4367-B7D7-84B2F6B9FD6A}"/>
              </a:ext>
            </a:extLst>
          </p:cNvPr>
          <p:cNvSpPr>
            <a:spLocks noGrp="1"/>
          </p:cNvSpPr>
          <p:nvPr>
            <p:ph idx="1"/>
          </p:nvPr>
        </p:nvSpPr>
        <p:spPr>
          <a:xfrm>
            <a:off x="601255" y="1964168"/>
            <a:ext cx="3409782" cy="4036582"/>
          </a:xfrm>
        </p:spPr>
        <p:txBody>
          <a:bodyPr>
            <a:normAutofit/>
          </a:bodyPr>
          <a:lstStyle/>
          <a:p>
            <a:r>
              <a:rPr lang="en-CA" dirty="0">
                <a:solidFill>
                  <a:schemeClr val="bg1"/>
                </a:solidFill>
              </a:rPr>
              <a:t>Analytical Setup</a:t>
            </a:r>
          </a:p>
          <a:p>
            <a:pPr lvl="1"/>
            <a:r>
              <a:rPr lang="en-CA" dirty="0">
                <a:solidFill>
                  <a:schemeClr val="bg1"/>
                </a:solidFill>
              </a:rPr>
              <a:t>Models assessed for direct voxel to voxel matches</a:t>
            </a:r>
          </a:p>
          <a:p>
            <a:pPr lvl="1"/>
            <a:r>
              <a:rPr lang="en-CA" dirty="0">
                <a:solidFill>
                  <a:schemeClr val="bg1"/>
                </a:solidFill>
              </a:rPr>
              <a:t>Model shapes assessed using algorithm developed by D. Y. Chen et al [13]</a:t>
            </a:r>
          </a:p>
          <a:p>
            <a:pPr lvl="1"/>
            <a:r>
              <a:rPr lang="en-CA" dirty="0">
                <a:solidFill>
                  <a:schemeClr val="bg1"/>
                </a:solidFill>
              </a:rPr>
              <a:t>Captures 60 orthographic views of each model and determines dissimilarity score with the sum of the ten most similar views</a:t>
            </a:r>
          </a:p>
        </p:txBody>
      </p:sp>
      <p:pic>
        <p:nvPicPr>
          <p:cNvPr id="12" name="Picture 11">
            <a:extLst>
              <a:ext uri="{FF2B5EF4-FFF2-40B4-BE49-F238E27FC236}">
                <a16:creationId xmlns:a16="http://schemas.microsoft.com/office/drawing/2014/main" id="{4DF45F1A-DAA2-4534-84D2-73B07490B55B}"/>
              </a:ext>
            </a:extLst>
          </p:cNvPr>
          <p:cNvPicPr>
            <a:picLocks noChangeAspect="1"/>
          </p:cNvPicPr>
          <p:nvPr/>
        </p:nvPicPr>
        <p:blipFill>
          <a:blip r:embed="rId3"/>
          <a:stretch>
            <a:fillRect/>
          </a:stretch>
        </p:blipFill>
        <p:spPr>
          <a:xfrm>
            <a:off x="4791522" y="1476145"/>
            <a:ext cx="6489819" cy="3926340"/>
          </a:xfrm>
          <a:prstGeom prst="rect">
            <a:avLst/>
          </a:prstGeom>
        </p:spPr>
      </p:pic>
      <p:sp>
        <p:nvSpPr>
          <p:cNvPr id="15" name="TextBox 14">
            <a:extLst>
              <a:ext uri="{FF2B5EF4-FFF2-40B4-BE49-F238E27FC236}">
                <a16:creationId xmlns:a16="http://schemas.microsoft.com/office/drawing/2014/main" id="{B0E3C7A5-B8DD-4504-844C-3B280895F90B}"/>
              </a:ext>
            </a:extLst>
          </p:cNvPr>
          <p:cNvSpPr txBox="1"/>
          <p:nvPr/>
        </p:nvSpPr>
        <p:spPr>
          <a:xfrm>
            <a:off x="4791521" y="5576979"/>
            <a:ext cx="6489819" cy="646331"/>
          </a:xfrm>
          <a:prstGeom prst="rect">
            <a:avLst/>
          </a:prstGeom>
          <a:noFill/>
        </p:spPr>
        <p:txBody>
          <a:bodyPr wrap="square" rtlCol="0">
            <a:spAutoFit/>
          </a:bodyPr>
          <a:lstStyle/>
          <a:p>
            <a:r>
              <a:rPr lang="en-CA" sz="1200" dirty="0"/>
              <a:t>Figure 14 Slight changes to references models: (A) one addition  516 dissimilarity, (B) two additions 327, (C) one deleted voxel 216 dissimilarity, (D) one deleted voxel 67, (E)two random voxels (purple) against the desktop model 44,158, (F) against VR model 43,670</a:t>
            </a:r>
          </a:p>
        </p:txBody>
      </p:sp>
    </p:spTree>
    <p:extLst>
      <p:ext uri="{BB962C8B-B14F-4D97-AF65-F5344CB8AC3E}">
        <p14:creationId xmlns:p14="http://schemas.microsoft.com/office/powerpoint/2010/main" val="271903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952E577-47F7-4118-BE5E-697E5BAB0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D23128-A616-48C4-A901-5C409C7658CE}"/>
              </a:ext>
            </a:extLst>
          </p:cNvPr>
          <p:cNvSpPr>
            <a:spLocks noGrp="1"/>
          </p:cNvSpPr>
          <p:nvPr>
            <p:ph type="title"/>
          </p:nvPr>
        </p:nvSpPr>
        <p:spPr>
          <a:xfrm>
            <a:off x="4382724" y="702156"/>
            <a:ext cx="7225075" cy="1013800"/>
          </a:xfrm>
        </p:spPr>
        <p:txBody>
          <a:bodyPr>
            <a:normAutofit/>
          </a:bodyPr>
          <a:lstStyle/>
          <a:p>
            <a:r>
              <a:rPr lang="en-CA">
                <a:solidFill>
                  <a:schemeClr val="accent1"/>
                </a:solidFill>
              </a:rPr>
              <a:t>Research Methodology</a:t>
            </a:r>
          </a:p>
        </p:txBody>
      </p:sp>
      <p:grpSp>
        <p:nvGrpSpPr>
          <p:cNvPr id="17" name="Group 16">
            <a:extLst>
              <a:ext uri="{FF2B5EF4-FFF2-40B4-BE49-F238E27FC236}">
                <a16:creationId xmlns:a16="http://schemas.microsoft.com/office/drawing/2014/main" id="{8EF88F0D-A5AB-4F16-9006-767488EF71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8" name="Rectangle 17">
              <a:extLst>
                <a:ext uri="{FF2B5EF4-FFF2-40B4-BE49-F238E27FC236}">
                  <a16:creationId xmlns:a16="http://schemas.microsoft.com/office/drawing/2014/main" id="{35437992-4567-4CA9-90E7-73A1A96312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34541DFD-36B9-4CF6-BF3E-8BD76B5A6F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5E176DC1-4BD8-490B-B30B-B4B1D106C9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9" name="Picture 8">
            <a:extLst>
              <a:ext uri="{FF2B5EF4-FFF2-40B4-BE49-F238E27FC236}">
                <a16:creationId xmlns:a16="http://schemas.microsoft.com/office/drawing/2014/main" id="{0990EAA0-A7F7-4B0E-A972-1A00D2397E9F}"/>
              </a:ext>
            </a:extLst>
          </p:cNvPr>
          <p:cNvPicPr>
            <a:picLocks noChangeAspect="1"/>
          </p:cNvPicPr>
          <p:nvPr/>
        </p:nvPicPr>
        <p:blipFill rotWithShape="1">
          <a:blip r:embed="rId3"/>
          <a:srcRect t="12696" r="6" b="366"/>
          <a:stretch/>
        </p:blipFill>
        <p:spPr>
          <a:xfrm rot="851693">
            <a:off x="627074" y="1377740"/>
            <a:ext cx="3351989" cy="2560469"/>
          </a:xfrm>
          <a:prstGeom prst="rect">
            <a:avLst/>
          </a:prstGeom>
          <a:solidFill>
            <a:srgbClr val="FFFFFF">
              <a:shade val="85000"/>
            </a:srgbClr>
          </a:solidFill>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9">
            <a:extLst>
              <a:ext uri="{FF2B5EF4-FFF2-40B4-BE49-F238E27FC236}">
                <a16:creationId xmlns:a16="http://schemas.microsoft.com/office/drawing/2014/main" id="{B96C457E-951C-4CBE-A246-17AF1AA49306}"/>
              </a:ext>
            </a:extLst>
          </p:cNvPr>
          <p:cNvPicPr>
            <a:picLocks noChangeAspect="1"/>
          </p:cNvPicPr>
          <p:nvPr/>
        </p:nvPicPr>
        <p:blipFill rotWithShape="1">
          <a:blip r:embed="rId4"/>
          <a:srcRect t="5479" r="4" b="4"/>
          <a:stretch/>
        </p:blipFill>
        <p:spPr>
          <a:xfrm>
            <a:off x="797865" y="3316112"/>
            <a:ext cx="3351989" cy="2560470"/>
          </a:xfrm>
          <a:prstGeom prst="rect">
            <a:avLst/>
          </a:prstGeom>
          <a:solidFill>
            <a:srgbClr val="FFFFFF">
              <a:shade val="85000"/>
            </a:srgbClr>
          </a:solidFill>
          <a:scene3d>
            <a:camera prst="orthographicFront">
              <a:rot lat="0" lon="0" rev="360000"/>
            </a:camera>
            <a:lightRig rig="twoPt" dir="t">
              <a:rot lat="0" lon="0" rev="7200000"/>
            </a:lightRig>
          </a:scene3d>
          <a:sp3d contourW="12700">
            <a:bevelT w="25400" h="19050"/>
            <a:contourClr>
              <a:srgbClr val="969696"/>
            </a:contourClr>
          </a:sp3d>
        </p:spPr>
      </p:pic>
      <p:sp>
        <p:nvSpPr>
          <p:cNvPr id="3" name="Content Placeholder 2">
            <a:extLst>
              <a:ext uri="{FF2B5EF4-FFF2-40B4-BE49-F238E27FC236}">
                <a16:creationId xmlns:a16="http://schemas.microsoft.com/office/drawing/2014/main" id="{7FCC817F-D125-4C0B-8761-F65FE1BEC53C}"/>
              </a:ext>
            </a:extLst>
          </p:cNvPr>
          <p:cNvSpPr>
            <a:spLocks noGrp="1"/>
          </p:cNvSpPr>
          <p:nvPr>
            <p:ph idx="1"/>
          </p:nvPr>
        </p:nvSpPr>
        <p:spPr>
          <a:xfrm>
            <a:off x="4382726" y="1896533"/>
            <a:ext cx="7225074" cy="3962266"/>
          </a:xfrm>
        </p:spPr>
        <p:txBody>
          <a:bodyPr>
            <a:normAutofit/>
          </a:bodyPr>
          <a:lstStyle/>
          <a:p>
            <a:r>
              <a:rPr lang="en-CA" dirty="0"/>
              <a:t>Analytical Setup</a:t>
            </a:r>
          </a:p>
          <a:p>
            <a:pPr lvl="1"/>
            <a:r>
              <a:rPr lang="en-CA" dirty="0"/>
              <a:t>Audio and screen capture recordings with Windows Game Bar </a:t>
            </a:r>
          </a:p>
          <a:p>
            <a:pPr lvl="1"/>
            <a:r>
              <a:rPr lang="en-CA" dirty="0"/>
              <a:t>Logs recorded keystrokes in Desktop version and state changes in VR version</a:t>
            </a:r>
          </a:p>
          <a:p>
            <a:pPr lvl="1"/>
            <a:r>
              <a:rPr lang="en-CA" dirty="0"/>
              <a:t>Questionnaires with scalar and short answer questions</a:t>
            </a:r>
          </a:p>
          <a:p>
            <a:pPr lvl="1"/>
            <a:r>
              <a:rPr lang="en-CA" dirty="0"/>
              <a:t>Scalar questions grouped for version comparison and VR experience assessment</a:t>
            </a:r>
          </a:p>
          <a:p>
            <a:pPr lvl="1"/>
            <a:endParaRPr lang="en-CA" dirty="0"/>
          </a:p>
        </p:txBody>
      </p:sp>
      <p:sp>
        <p:nvSpPr>
          <p:cNvPr id="16" name="TextBox 15">
            <a:extLst>
              <a:ext uri="{FF2B5EF4-FFF2-40B4-BE49-F238E27FC236}">
                <a16:creationId xmlns:a16="http://schemas.microsoft.com/office/drawing/2014/main" id="{BDD80758-573E-4E85-8F97-5D587F8A8B4E}"/>
              </a:ext>
            </a:extLst>
          </p:cNvPr>
          <p:cNvSpPr txBox="1"/>
          <p:nvPr/>
        </p:nvSpPr>
        <p:spPr>
          <a:xfrm>
            <a:off x="4791521" y="5576979"/>
            <a:ext cx="6489819" cy="276999"/>
          </a:xfrm>
          <a:prstGeom prst="rect">
            <a:avLst/>
          </a:prstGeom>
          <a:noFill/>
        </p:spPr>
        <p:txBody>
          <a:bodyPr wrap="square" rtlCol="0">
            <a:spAutoFit/>
          </a:bodyPr>
          <a:lstStyle/>
          <a:p>
            <a:r>
              <a:rPr lang="en-CA" sz="1200" dirty="0"/>
              <a:t>Figure 15 log screenshots</a:t>
            </a:r>
          </a:p>
        </p:txBody>
      </p:sp>
    </p:spTree>
    <p:extLst>
      <p:ext uri="{BB962C8B-B14F-4D97-AF65-F5344CB8AC3E}">
        <p14:creationId xmlns:p14="http://schemas.microsoft.com/office/powerpoint/2010/main" val="421036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AFC60-C50F-4E2E-9E95-7457C9B2BCED}"/>
              </a:ext>
            </a:extLst>
          </p:cNvPr>
          <p:cNvSpPr>
            <a:spLocks noGrp="1"/>
          </p:cNvSpPr>
          <p:nvPr>
            <p:ph type="title"/>
          </p:nvPr>
        </p:nvSpPr>
        <p:spPr/>
        <p:txBody>
          <a:bodyPr/>
          <a:lstStyle/>
          <a:p>
            <a:r>
              <a:rPr lang="en-CA" dirty="0"/>
              <a:t>Results and Analysis</a:t>
            </a:r>
          </a:p>
        </p:txBody>
      </p:sp>
      <p:sp>
        <p:nvSpPr>
          <p:cNvPr id="3" name="Content Placeholder 2">
            <a:extLst>
              <a:ext uri="{FF2B5EF4-FFF2-40B4-BE49-F238E27FC236}">
                <a16:creationId xmlns:a16="http://schemas.microsoft.com/office/drawing/2014/main" id="{CFA06954-4A01-4CB4-8AB2-7229BB11E356}"/>
              </a:ext>
            </a:extLst>
          </p:cNvPr>
          <p:cNvSpPr>
            <a:spLocks noGrp="1"/>
          </p:cNvSpPr>
          <p:nvPr>
            <p:ph idx="1"/>
          </p:nvPr>
        </p:nvSpPr>
        <p:spPr>
          <a:xfrm>
            <a:off x="913795" y="1732449"/>
            <a:ext cx="4352769" cy="4058751"/>
          </a:xfrm>
        </p:spPr>
        <p:txBody>
          <a:bodyPr>
            <a:normAutofit/>
          </a:bodyPr>
          <a:lstStyle/>
          <a:p>
            <a:r>
              <a:rPr lang="en-CA" dirty="0"/>
              <a:t>Average drawing times:</a:t>
            </a:r>
          </a:p>
          <a:p>
            <a:pPr lvl="1"/>
            <a:r>
              <a:rPr lang="en-CA" dirty="0"/>
              <a:t>Desktop 13:12</a:t>
            </a:r>
          </a:p>
          <a:p>
            <a:pPr lvl="1"/>
            <a:r>
              <a:rPr lang="en-CA" dirty="0"/>
              <a:t>VR 15:18</a:t>
            </a:r>
          </a:p>
          <a:p>
            <a:r>
              <a:rPr lang="en-CA" dirty="0"/>
              <a:t>Four users preferred desktop, thirteen preferred VR, and two had no preference</a:t>
            </a:r>
          </a:p>
          <a:p>
            <a:r>
              <a:rPr lang="en-CA" dirty="0"/>
              <a:t>Desktop/Keyboard</a:t>
            </a:r>
          </a:p>
          <a:p>
            <a:pPr lvl="1"/>
            <a:r>
              <a:rPr lang="en-CA" dirty="0"/>
              <a:t>Users asked for more movement and rotation angles of reference and drawing</a:t>
            </a:r>
          </a:p>
          <a:p>
            <a:pPr lvl="1"/>
            <a:r>
              <a:rPr lang="en-CA" dirty="0"/>
              <a:t>Users had the most trouble with the top piece</a:t>
            </a:r>
          </a:p>
          <a:p>
            <a:pPr lvl="1"/>
            <a:r>
              <a:rPr lang="en-CA" dirty="0"/>
              <a:t>Users had trouble discerning depth</a:t>
            </a:r>
          </a:p>
        </p:txBody>
      </p:sp>
      <p:pic>
        <p:nvPicPr>
          <p:cNvPr id="4" name="Picture 3">
            <a:extLst>
              <a:ext uri="{FF2B5EF4-FFF2-40B4-BE49-F238E27FC236}">
                <a16:creationId xmlns:a16="http://schemas.microsoft.com/office/drawing/2014/main" id="{5189E0CE-F3E6-4524-91D3-F26FFD4B2B92}"/>
              </a:ext>
            </a:extLst>
          </p:cNvPr>
          <p:cNvPicPr/>
          <p:nvPr/>
        </p:nvPicPr>
        <p:blipFill rotWithShape="1">
          <a:blip r:embed="rId3">
            <a:extLst>
              <a:ext uri="{28A0092B-C50C-407E-A947-70E740481C1C}">
                <a14:useLocalDpi xmlns:a14="http://schemas.microsoft.com/office/drawing/2010/main" val="0"/>
              </a:ext>
            </a:extLst>
          </a:blip>
          <a:srcRect l="9442" t="6928" b="3926"/>
          <a:stretch/>
        </p:blipFill>
        <p:spPr bwMode="auto">
          <a:xfrm>
            <a:off x="5266564" y="2030621"/>
            <a:ext cx="6925436" cy="3416021"/>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646595D8-0561-49A6-9C02-3A0386890402}"/>
              </a:ext>
            </a:extLst>
          </p:cNvPr>
          <p:cNvSpPr txBox="1"/>
          <p:nvPr/>
        </p:nvSpPr>
        <p:spPr>
          <a:xfrm>
            <a:off x="5526157" y="5446642"/>
            <a:ext cx="5903843" cy="461665"/>
          </a:xfrm>
          <a:prstGeom prst="rect">
            <a:avLst/>
          </a:prstGeom>
          <a:noFill/>
        </p:spPr>
        <p:txBody>
          <a:bodyPr wrap="square" rtlCol="0">
            <a:spAutoFit/>
          </a:bodyPr>
          <a:lstStyle/>
          <a:p>
            <a:r>
              <a:rPr lang="en-CA" sz="1200" dirty="0">
                <a:solidFill>
                  <a:srgbClr val="17406D"/>
                </a:solidFill>
              </a:rPr>
              <a:t>Figure 16 Individual time spent with the desktop application and in the drawing scene of the VR application</a:t>
            </a:r>
          </a:p>
        </p:txBody>
      </p:sp>
    </p:spTree>
    <p:extLst>
      <p:ext uri="{BB962C8B-B14F-4D97-AF65-F5344CB8AC3E}">
        <p14:creationId xmlns:p14="http://schemas.microsoft.com/office/powerpoint/2010/main" val="295517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952E577-47F7-4118-BE5E-697E5BAB0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DE2CA2-8B28-416F-A378-CCC87F6BA9FA}"/>
              </a:ext>
            </a:extLst>
          </p:cNvPr>
          <p:cNvSpPr>
            <a:spLocks noGrp="1"/>
          </p:cNvSpPr>
          <p:nvPr>
            <p:ph type="title"/>
          </p:nvPr>
        </p:nvSpPr>
        <p:spPr>
          <a:xfrm>
            <a:off x="4382724" y="702156"/>
            <a:ext cx="7225075" cy="1013800"/>
          </a:xfrm>
        </p:spPr>
        <p:txBody>
          <a:bodyPr>
            <a:normAutofit/>
          </a:bodyPr>
          <a:lstStyle/>
          <a:p>
            <a:r>
              <a:rPr lang="en-CA">
                <a:solidFill>
                  <a:schemeClr val="accent1"/>
                </a:solidFill>
              </a:rPr>
              <a:t>Results and Analysis</a:t>
            </a:r>
          </a:p>
        </p:txBody>
      </p:sp>
      <p:grpSp>
        <p:nvGrpSpPr>
          <p:cNvPr id="12" name="Group 11">
            <a:extLst>
              <a:ext uri="{FF2B5EF4-FFF2-40B4-BE49-F238E27FC236}">
                <a16:creationId xmlns:a16="http://schemas.microsoft.com/office/drawing/2014/main" id="{8EF88F0D-A5AB-4F16-9006-767488EF71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3" name="Rectangle 12">
              <a:extLst>
                <a:ext uri="{FF2B5EF4-FFF2-40B4-BE49-F238E27FC236}">
                  <a16:creationId xmlns:a16="http://schemas.microsoft.com/office/drawing/2014/main" id="{35437992-4567-4CA9-90E7-73A1A96312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34541DFD-36B9-4CF6-BF3E-8BD76B5A6F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5E176DC1-4BD8-490B-B30B-B4B1D106C9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4" name="Picture 3">
            <a:extLst>
              <a:ext uri="{FF2B5EF4-FFF2-40B4-BE49-F238E27FC236}">
                <a16:creationId xmlns:a16="http://schemas.microsoft.com/office/drawing/2014/main" id="{404BF00E-B0EA-426C-964B-60A97F4BC192}"/>
              </a:ext>
            </a:extLst>
          </p:cNvPr>
          <p:cNvPicPr/>
          <p:nvPr/>
        </p:nvPicPr>
        <p:blipFill rotWithShape="1">
          <a:blip r:embed="rId3">
            <a:extLst>
              <a:ext uri="{28A0092B-C50C-407E-A947-70E740481C1C}">
                <a14:useLocalDpi xmlns:a14="http://schemas.microsoft.com/office/drawing/2010/main" val="0"/>
              </a:ext>
            </a:extLst>
          </a:blip>
          <a:srcRect l="1815" r="-4" b="-4"/>
          <a:stretch/>
        </p:blipFill>
        <p:spPr bwMode="auto">
          <a:xfrm>
            <a:off x="446534" y="641102"/>
            <a:ext cx="3702877" cy="2828500"/>
          </a:xfrm>
          <a:prstGeom prst="rect">
            <a:avLst/>
          </a:prstGeom>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1FE4A1A3-6422-4F0B-87F7-2E5D724039F3}"/>
              </a:ext>
            </a:extLst>
          </p:cNvPr>
          <p:cNvPicPr/>
          <p:nvPr/>
        </p:nvPicPr>
        <p:blipFill rotWithShape="1">
          <a:blip r:embed="rId4">
            <a:extLst>
              <a:ext uri="{28A0092B-C50C-407E-A947-70E740481C1C}">
                <a14:useLocalDpi xmlns:a14="http://schemas.microsoft.com/office/drawing/2010/main" val="0"/>
              </a:ext>
            </a:extLst>
          </a:blip>
          <a:srcRect l="1815" r="-4" b="-4"/>
          <a:stretch/>
        </p:blipFill>
        <p:spPr bwMode="auto">
          <a:xfrm>
            <a:off x="446534" y="3562063"/>
            <a:ext cx="3702877" cy="2828501"/>
          </a:xfrm>
          <a:prstGeom prst="rect">
            <a:avLst/>
          </a:prstGeom>
          <a:extLst>
            <a:ext uri="{53640926-AAD7-44D8-BBD7-CCE9431645EC}">
              <a14:shadowObscured xmlns:a14="http://schemas.microsoft.com/office/drawing/2010/main"/>
            </a:ext>
          </a:extLst>
        </p:spPr>
      </p:pic>
      <p:sp>
        <p:nvSpPr>
          <p:cNvPr id="3" name="Content Placeholder 2">
            <a:extLst>
              <a:ext uri="{FF2B5EF4-FFF2-40B4-BE49-F238E27FC236}">
                <a16:creationId xmlns:a16="http://schemas.microsoft.com/office/drawing/2014/main" id="{2E8533EC-E87D-4B1B-A3E4-B23166E4F458}"/>
              </a:ext>
            </a:extLst>
          </p:cNvPr>
          <p:cNvSpPr>
            <a:spLocks noGrp="1"/>
          </p:cNvSpPr>
          <p:nvPr>
            <p:ph idx="1"/>
          </p:nvPr>
        </p:nvSpPr>
        <p:spPr>
          <a:xfrm>
            <a:off x="4382726" y="1896533"/>
            <a:ext cx="7225074" cy="3962266"/>
          </a:xfrm>
        </p:spPr>
        <p:txBody>
          <a:bodyPr>
            <a:normAutofit/>
          </a:bodyPr>
          <a:lstStyle/>
          <a:p>
            <a:r>
              <a:rPr lang="en-CA" dirty="0"/>
              <a:t>Desktop/Keyboard</a:t>
            </a:r>
          </a:p>
          <a:p>
            <a:pPr lvl="1"/>
            <a:r>
              <a:rPr lang="en-CA" dirty="0"/>
              <a:t>Four users seemed most frustrated in recording</a:t>
            </a:r>
          </a:p>
          <a:p>
            <a:pPr lvl="1"/>
            <a:r>
              <a:rPr lang="en-CA" dirty="0"/>
              <a:t>Spent more time drawing with keyboard than VR</a:t>
            </a:r>
          </a:p>
          <a:p>
            <a:pPr lvl="1"/>
            <a:r>
              <a:rPr lang="en-CA" dirty="0"/>
              <a:t>Had higher dissimilarity for desktop model</a:t>
            </a:r>
          </a:p>
          <a:p>
            <a:pPr lvl="1"/>
            <a:r>
              <a:rPr lang="en-CA" dirty="0"/>
              <a:t>Strongly preferred VR</a:t>
            </a:r>
          </a:p>
          <a:p>
            <a:pPr lvl="1"/>
            <a:r>
              <a:rPr lang="en-CA" dirty="0"/>
              <a:t>“Experiencing 3D in 3D felt more natural”</a:t>
            </a:r>
          </a:p>
        </p:txBody>
      </p:sp>
      <p:sp>
        <p:nvSpPr>
          <p:cNvPr id="16" name="TextBox 15">
            <a:extLst>
              <a:ext uri="{FF2B5EF4-FFF2-40B4-BE49-F238E27FC236}">
                <a16:creationId xmlns:a16="http://schemas.microsoft.com/office/drawing/2014/main" id="{3B31C5C3-02E7-4F00-8424-DB19AAB62F92}"/>
              </a:ext>
            </a:extLst>
          </p:cNvPr>
          <p:cNvSpPr txBox="1"/>
          <p:nvPr/>
        </p:nvSpPr>
        <p:spPr>
          <a:xfrm>
            <a:off x="3798526" y="5832678"/>
            <a:ext cx="6489819" cy="276999"/>
          </a:xfrm>
          <a:prstGeom prst="rect">
            <a:avLst/>
          </a:prstGeom>
          <a:noFill/>
        </p:spPr>
        <p:txBody>
          <a:bodyPr wrap="square" rtlCol="0">
            <a:spAutoFit/>
          </a:bodyPr>
          <a:lstStyle/>
          <a:p>
            <a:r>
              <a:rPr lang="en-CA" sz="1200" dirty="0"/>
              <a:t>Figure 17 the times and preferences for users who struggled with desktop</a:t>
            </a:r>
          </a:p>
        </p:txBody>
      </p:sp>
    </p:spTree>
    <p:extLst>
      <p:ext uri="{BB962C8B-B14F-4D97-AF65-F5344CB8AC3E}">
        <p14:creationId xmlns:p14="http://schemas.microsoft.com/office/powerpoint/2010/main" val="169266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9">
            <a:extLst>
              <a:ext uri="{FF2B5EF4-FFF2-40B4-BE49-F238E27FC236}">
                <a16:creationId xmlns:a16="http://schemas.microsoft.com/office/drawing/2014/main" id="{1D5EA905-60F6-495B-BC4F-A58B9D1B3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D52897-4C12-4079-B6F2-4EE0E2873718}"/>
              </a:ext>
            </a:extLst>
          </p:cNvPr>
          <p:cNvSpPr>
            <a:spLocks noGrp="1"/>
          </p:cNvSpPr>
          <p:nvPr>
            <p:ph type="title"/>
          </p:nvPr>
        </p:nvSpPr>
        <p:spPr>
          <a:xfrm>
            <a:off x="584202" y="702156"/>
            <a:ext cx="7225075" cy="1013800"/>
          </a:xfrm>
        </p:spPr>
        <p:txBody>
          <a:bodyPr>
            <a:normAutofit/>
          </a:bodyPr>
          <a:lstStyle/>
          <a:p>
            <a:r>
              <a:rPr lang="en-CA">
                <a:solidFill>
                  <a:schemeClr val="accent1"/>
                </a:solidFill>
              </a:rPr>
              <a:t>Results and Analysis</a:t>
            </a:r>
          </a:p>
        </p:txBody>
      </p:sp>
      <p:grpSp>
        <p:nvGrpSpPr>
          <p:cNvPr id="25" name="Group 11">
            <a:extLst>
              <a:ext uri="{FF2B5EF4-FFF2-40B4-BE49-F238E27FC236}">
                <a16:creationId xmlns:a16="http://schemas.microsoft.com/office/drawing/2014/main" id="{8621EE3E-1667-4864-956E-8309811CB9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3" name="Rectangle 12">
              <a:extLst>
                <a:ext uri="{FF2B5EF4-FFF2-40B4-BE49-F238E27FC236}">
                  <a16:creationId xmlns:a16="http://schemas.microsoft.com/office/drawing/2014/main" id="{0ACCC35D-7F2D-46AC-8745-DD7C2EF42B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13">
              <a:extLst>
                <a:ext uri="{FF2B5EF4-FFF2-40B4-BE49-F238E27FC236}">
                  <a16:creationId xmlns:a16="http://schemas.microsoft.com/office/drawing/2014/main" id="{A933B6CF-C9B2-4217-9C19-CB6517D964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95477868-77F6-4429-BFF6-4265BC3543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3" name="Content Placeholder 2">
            <a:extLst>
              <a:ext uri="{FF2B5EF4-FFF2-40B4-BE49-F238E27FC236}">
                <a16:creationId xmlns:a16="http://schemas.microsoft.com/office/drawing/2014/main" id="{6B09F238-AF5D-442E-B896-1EF012941B53}"/>
              </a:ext>
            </a:extLst>
          </p:cNvPr>
          <p:cNvSpPr>
            <a:spLocks noGrp="1"/>
          </p:cNvSpPr>
          <p:nvPr>
            <p:ph idx="1"/>
          </p:nvPr>
        </p:nvSpPr>
        <p:spPr>
          <a:xfrm>
            <a:off x="584204" y="1896533"/>
            <a:ext cx="7225074" cy="3962266"/>
          </a:xfrm>
        </p:spPr>
        <p:txBody>
          <a:bodyPr>
            <a:normAutofit/>
          </a:bodyPr>
          <a:lstStyle/>
          <a:p>
            <a:r>
              <a:rPr lang="en-CA"/>
              <a:t>VR Tutorial</a:t>
            </a:r>
          </a:p>
          <a:p>
            <a:pPr lvl="1"/>
            <a:r>
              <a:rPr lang="en-CA"/>
              <a:t>Not very effective, more explanation was required</a:t>
            </a:r>
          </a:p>
          <a:p>
            <a:pPr lvl="1"/>
            <a:r>
              <a:rPr lang="en-CA"/>
              <a:t>Most participants either got ahead of the steps or had trouble following</a:t>
            </a:r>
          </a:p>
          <a:p>
            <a:pPr lvl="1"/>
            <a:r>
              <a:rPr lang="en-CA"/>
              <a:t>Some users had trouble pressing Next and Back buttons</a:t>
            </a:r>
          </a:p>
          <a:p>
            <a:r>
              <a:rPr lang="en-CA"/>
              <a:t>VR Platform</a:t>
            </a:r>
          </a:p>
          <a:p>
            <a:pPr lvl="1"/>
            <a:r>
              <a:rPr lang="en-CA"/>
              <a:t>Everyone struggled with grasping gesture</a:t>
            </a:r>
          </a:p>
          <a:p>
            <a:pPr lvl="1"/>
            <a:r>
              <a:rPr lang="en-CA"/>
              <a:t>Triggering radius around buttons is too small, highlight colour is too sensitive </a:t>
            </a:r>
          </a:p>
          <a:p>
            <a:pPr lvl="1"/>
            <a:r>
              <a:rPr lang="en-CA"/>
              <a:t>Half of participants used two hands to move platform or tried pushing it from center</a:t>
            </a:r>
            <a:endParaRPr lang="en-CA" dirty="0"/>
          </a:p>
        </p:txBody>
      </p:sp>
      <p:pic>
        <p:nvPicPr>
          <p:cNvPr id="4" name="Picture 3">
            <a:extLst>
              <a:ext uri="{FF2B5EF4-FFF2-40B4-BE49-F238E27FC236}">
                <a16:creationId xmlns:a16="http://schemas.microsoft.com/office/drawing/2014/main" id="{33526301-CA99-419C-8528-E098D68812D3}"/>
              </a:ext>
            </a:extLst>
          </p:cNvPr>
          <p:cNvPicPr/>
          <p:nvPr/>
        </p:nvPicPr>
        <p:blipFill rotWithShape="1">
          <a:blip r:embed="rId3">
            <a:extLst>
              <a:ext uri="{28A0092B-C50C-407E-A947-70E740481C1C}">
                <a14:useLocalDpi xmlns:a14="http://schemas.microsoft.com/office/drawing/2010/main" val="0"/>
              </a:ext>
            </a:extLst>
          </a:blip>
          <a:srcRect t="5762" r="-2" b="5156"/>
          <a:stretch/>
        </p:blipFill>
        <p:spPr>
          <a:xfrm>
            <a:off x="8042590" y="641102"/>
            <a:ext cx="3702877" cy="2828500"/>
          </a:xfrm>
          <a:prstGeom prst="rect">
            <a:avLst/>
          </a:prstGeom>
        </p:spPr>
      </p:pic>
      <p:pic>
        <p:nvPicPr>
          <p:cNvPr id="5" name="Picture 4">
            <a:extLst>
              <a:ext uri="{FF2B5EF4-FFF2-40B4-BE49-F238E27FC236}">
                <a16:creationId xmlns:a16="http://schemas.microsoft.com/office/drawing/2014/main" id="{D50479CA-0E7C-414E-B284-478EB8B3C9E5}"/>
              </a:ext>
            </a:extLst>
          </p:cNvPr>
          <p:cNvPicPr/>
          <p:nvPr/>
        </p:nvPicPr>
        <p:blipFill rotWithShape="1">
          <a:blip r:embed="rId4">
            <a:extLst>
              <a:ext uri="{28A0092B-C50C-407E-A947-70E740481C1C}">
                <a14:useLocalDpi xmlns:a14="http://schemas.microsoft.com/office/drawing/2010/main" val="0"/>
              </a:ext>
            </a:extLst>
          </a:blip>
          <a:srcRect r="503" b="-3"/>
          <a:stretch/>
        </p:blipFill>
        <p:spPr>
          <a:xfrm>
            <a:off x="8042590" y="3562063"/>
            <a:ext cx="3702877" cy="2828501"/>
          </a:xfrm>
          <a:prstGeom prst="rect">
            <a:avLst/>
          </a:prstGeom>
        </p:spPr>
      </p:pic>
      <p:sp>
        <p:nvSpPr>
          <p:cNvPr id="19" name="TextBox 18">
            <a:extLst>
              <a:ext uri="{FF2B5EF4-FFF2-40B4-BE49-F238E27FC236}">
                <a16:creationId xmlns:a16="http://schemas.microsoft.com/office/drawing/2014/main" id="{2AAA2DF7-F039-4EBF-AC97-0194F75F3510}"/>
              </a:ext>
            </a:extLst>
          </p:cNvPr>
          <p:cNvSpPr txBox="1"/>
          <p:nvPr/>
        </p:nvSpPr>
        <p:spPr>
          <a:xfrm>
            <a:off x="2848580" y="6123801"/>
            <a:ext cx="6489819" cy="276999"/>
          </a:xfrm>
          <a:prstGeom prst="rect">
            <a:avLst/>
          </a:prstGeom>
          <a:noFill/>
        </p:spPr>
        <p:txBody>
          <a:bodyPr wrap="square" rtlCol="0">
            <a:spAutoFit/>
          </a:bodyPr>
          <a:lstStyle/>
          <a:p>
            <a:r>
              <a:rPr lang="en-CA" sz="1200" dirty="0"/>
              <a:t>Figure 18 A successful grasp and move and an unsuccessful grasp with two hands</a:t>
            </a:r>
          </a:p>
        </p:txBody>
      </p:sp>
    </p:spTree>
    <p:extLst>
      <p:ext uri="{BB962C8B-B14F-4D97-AF65-F5344CB8AC3E}">
        <p14:creationId xmlns:p14="http://schemas.microsoft.com/office/powerpoint/2010/main" val="155116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0B6FA-F3C3-4B70-9D1E-9F1EE72E44A1}"/>
              </a:ext>
            </a:extLst>
          </p:cNvPr>
          <p:cNvSpPr>
            <a:spLocks noGrp="1"/>
          </p:cNvSpPr>
          <p:nvPr>
            <p:ph type="title"/>
          </p:nvPr>
        </p:nvSpPr>
        <p:spPr/>
        <p:txBody>
          <a:bodyPr/>
          <a:lstStyle/>
          <a:p>
            <a:r>
              <a:rPr lang="en-CA" dirty="0"/>
              <a:t>Results and Analysis</a:t>
            </a:r>
          </a:p>
        </p:txBody>
      </p:sp>
      <p:sp>
        <p:nvSpPr>
          <p:cNvPr id="3" name="Content Placeholder 2">
            <a:extLst>
              <a:ext uri="{FF2B5EF4-FFF2-40B4-BE49-F238E27FC236}">
                <a16:creationId xmlns:a16="http://schemas.microsoft.com/office/drawing/2014/main" id="{D517A11D-A763-40EF-BF8E-43ED2D495F99}"/>
              </a:ext>
            </a:extLst>
          </p:cNvPr>
          <p:cNvSpPr>
            <a:spLocks noGrp="1"/>
          </p:cNvSpPr>
          <p:nvPr>
            <p:ph idx="1"/>
          </p:nvPr>
        </p:nvSpPr>
        <p:spPr/>
        <p:txBody>
          <a:bodyPr/>
          <a:lstStyle/>
          <a:p>
            <a:r>
              <a:rPr lang="en-CA" dirty="0"/>
              <a:t>VR Platform</a:t>
            </a:r>
          </a:p>
          <a:p>
            <a:pPr lvl="1"/>
            <a:r>
              <a:rPr lang="en-CA" dirty="0"/>
              <a:t>Rotation was better, but seven struggled with it</a:t>
            </a:r>
          </a:p>
          <a:p>
            <a:pPr lvl="1"/>
            <a:r>
              <a:rPr lang="en-CA" dirty="0"/>
              <a:t>Accidental rotations were common</a:t>
            </a:r>
          </a:p>
          <a:p>
            <a:pPr lvl="1"/>
            <a:r>
              <a:rPr lang="en-CA" dirty="0"/>
              <a:t>Six participants walked around the drawing platform, likely because moving it was too troublesome</a:t>
            </a:r>
          </a:p>
          <a:p>
            <a:r>
              <a:rPr lang="en-CA" dirty="0"/>
              <a:t>VR Drawing Environment</a:t>
            </a:r>
          </a:p>
          <a:p>
            <a:pPr lvl="1"/>
            <a:r>
              <a:rPr lang="en-CA" dirty="0"/>
              <a:t>Works well for depth</a:t>
            </a:r>
          </a:p>
          <a:p>
            <a:pPr lvl="1"/>
            <a:r>
              <a:rPr lang="en-CA" dirty="0"/>
              <a:t>Some trouble with occlusion</a:t>
            </a:r>
          </a:p>
          <a:p>
            <a:pPr lvl="1"/>
            <a:endParaRPr lang="en-CA" dirty="0"/>
          </a:p>
        </p:txBody>
      </p:sp>
    </p:spTree>
    <p:extLst>
      <p:ext uri="{BB962C8B-B14F-4D97-AF65-F5344CB8AC3E}">
        <p14:creationId xmlns:p14="http://schemas.microsoft.com/office/powerpoint/2010/main" val="13093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7F77A-4A04-4550-AFAA-6410AEECC65C}"/>
              </a:ext>
            </a:extLst>
          </p:cNvPr>
          <p:cNvSpPr>
            <a:spLocks noGrp="1"/>
          </p:cNvSpPr>
          <p:nvPr>
            <p:ph type="title"/>
          </p:nvPr>
        </p:nvSpPr>
        <p:spPr>
          <a:xfrm>
            <a:off x="581192" y="702156"/>
            <a:ext cx="11029616" cy="1013800"/>
          </a:xfrm>
        </p:spPr>
        <p:txBody>
          <a:bodyPr>
            <a:normAutofit/>
          </a:bodyPr>
          <a:lstStyle/>
          <a:p>
            <a:r>
              <a:rPr lang="en-CA"/>
              <a:t>Results and Analysis</a:t>
            </a:r>
            <a:endParaRPr lang="en-CA" dirty="0"/>
          </a:p>
        </p:txBody>
      </p:sp>
      <p:pic>
        <p:nvPicPr>
          <p:cNvPr id="6" name="Picture 5">
            <a:extLst>
              <a:ext uri="{FF2B5EF4-FFF2-40B4-BE49-F238E27FC236}">
                <a16:creationId xmlns:a16="http://schemas.microsoft.com/office/drawing/2014/main" id="{FA1D28C4-DE2D-4014-88D0-CDBE787EDDAB}"/>
              </a:ext>
            </a:extLst>
          </p:cNvPr>
          <p:cNvPicPr>
            <a:picLocks noChangeAspect="1"/>
          </p:cNvPicPr>
          <p:nvPr/>
        </p:nvPicPr>
        <p:blipFill rotWithShape="1">
          <a:blip r:embed="rId3"/>
          <a:srcRect l="22088" r="2440"/>
          <a:stretch/>
        </p:blipFill>
        <p:spPr>
          <a:xfrm>
            <a:off x="449476" y="1892627"/>
            <a:ext cx="3699935" cy="4497938"/>
          </a:xfrm>
          <a:prstGeom prst="rect">
            <a:avLst/>
          </a:prstGeom>
        </p:spPr>
      </p:pic>
      <p:pic>
        <p:nvPicPr>
          <p:cNvPr id="4" name="Picture 3">
            <a:extLst>
              <a:ext uri="{FF2B5EF4-FFF2-40B4-BE49-F238E27FC236}">
                <a16:creationId xmlns:a16="http://schemas.microsoft.com/office/drawing/2014/main" id="{0E556E20-FE53-4666-837F-043C3E5F32B0}"/>
              </a:ext>
            </a:extLst>
          </p:cNvPr>
          <p:cNvPicPr>
            <a:picLocks noChangeAspect="1"/>
          </p:cNvPicPr>
          <p:nvPr/>
        </p:nvPicPr>
        <p:blipFill rotWithShape="1">
          <a:blip r:embed="rId4"/>
          <a:srcRect l="12938" r="929" b="1"/>
          <a:stretch/>
        </p:blipFill>
        <p:spPr>
          <a:xfrm>
            <a:off x="4242170" y="1892627"/>
            <a:ext cx="3699935" cy="4497938"/>
          </a:xfrm>
          <a:prstGeom prst="rect">
            <a:avLst/>
          </a:prstGeom>
        </p:spPr>
      </p:pic>
      <p:sp>
        <p:nvSpPr>
          <p:cNvPr id="3" name="Content Placeholder 2">
            <a:extLst>
              <a:ext uri="{FF2B5EF4-FFF2-40B4-BE49-F238E27FC236}">
                <a16:creationId xmlns:a16="http://schemas.microsoft.com/office/drawing/2014/main" id="{6DF416BC-B7B6-4E09-A896-66FB699A2776}"/>
              </a:ext>
            </a:extLst>
          </p:cNvPr>
          <p:cNvSpPr>
            <a:spLocks noGrp="1"/>
          </p:cNvSpPr>
          <p:nvPr>
            <p:ph idx="1"/>
          </p:nvPr>
        </p:nvSpPr>
        <p:spPr>
          <a:xfrm>
            <a:off x="8263467" y="2424136"/>
            <a:ext cx="3353378" cy="3434663"/>
          </a:xfrm>
        </p:spPr>
        <p:txBody>
          <a:bodyPr>
            <a:normAutofit/>
          </a:bodyPr>
          <a:lstStyle/>
          <a:p>
            <a:pPr>
              <a:lnSpc>
                <a:spcPct val="90000"/>
              </a:lnSpc>
            </a:pPr>
            <a:r>
              <a:rPr lang="en-CA" dirty="0"/>
              <a:t>Comfort</a:t>
            </a:r>
            <a:endParaRPr lang="en-CA"/>
          </a:p>
          <a:p>
            <a:pPr lvl="1">
              <a:lnSpc>
                <a:spcPct val="90000"/>
              </a:lnSpc>
            </a:pPr>
            <a:r>
              <a:rPr lang="en-CA" dirty="0"/>
              <a:t>No reported VR sickness</a:t>
            </a:r>
            <a:endParaRPr lang="en-CA"/>
          </a:p>
          <a:p>
            <a:pPr lvl="1">
              <a:lnSpc>
                <a:spcPct val="90000"/>
              </a:lnSpc>
            </a:pPr>
            <a:r>
              <a:rPr lang="en-CA" dirty="0"/>
              <a:t>High enjoyment</a:t>
            </a:r>
            <a:endParaRPr lang="en-CA"/>
          </a:p>
          <a:p>
            <a:pPr>
              <a:lnSpc>
                <a:spcPct val="90000"/>
              </a:lnSpc>
            </a:pPr>
            <a:r>
              <a:rPr lang="en-CA" dirty="0"/>
              <a:t>Pinch Drawing</a:t>
            </a:r>
            <a:endParaRPr lang="en-CA"/>
          </a:p>
          <a:p>
            <a:pPr lvl="1">
              <a:lnSpc>
                <a:spcPct val="90000"/>
              </a:lnSpc>
            </a:pPr>
            <a:r>
              <a:rPr lang="en-CA" dirty="0"/>
              <a:t>Pinch detection was too sensitive</a:t>
            </a:r>
            <a:endParaRPr lang="en-CA"/>
          </a:p>
          <a:p>
            <a:pPr lvl="1">
              <a:lnSpc>
                <a:spcPct val="90000"/>
              </a:lnSpc>
            </a:pPr>
            <a:r>
              <a:rPr lang="en-CA" dirty="0"/>
              <a:t>Accidental edits</a:t>
            </a:r>
            <a:endParaRPr lang="en-CA"/>
          </a:p>
          <a:p>
            <a:pPr>
              <a:lnSpc>
                <a:spcPct val="90000"/>
              </a:lnSpc>
            </a:pPr>
            <a:r>
              <a:rPr lang="en-CA" dirty="0"/>
              <a:t>UI</a:t>
            </a:r>
            <a:endParaRPr lang="en-CA"/>
          </a:p>
          <a:p>
            <a:pPr lvl="1">
              <a:lnSpc>
                <a:spcPct val="90000"/>
              </a:lnSpc>
            </a:pPr>
            <a:r>
              <a:rPr lang="en-CA" dirty="0"/>
              <a:t>Menu was difficult to use</a:t>
            </a:r>
            <a:endParaRPr lang="en-CA"/>
          </a:p>
          <a:p>
            <a:pPr lvl="1">
              <a:lnSpc>
                <a:spcPct val="90000"/>
              </a:lnSpc>
            </a:pPr>
            <a:r>
              <a:rPr lang="en-CA" dirty="0"/>
              <a:t>HUD was not very effective</a:t>
            </a:r>
            <a:endParaRPr lang="en-CA"/>
          </a:p>
        </p:txBody>
      </p:sp>
      <p:sp>
        <p:nvSpPr>
          <p:cNvPr id="27" name="TextBox 26">
            <a:extLst>
              <a:ext uri="{FF2B5EF4-FFF2-40B4-BE49-F238E27FC236}">
                <a16:creationId xmlns:a16="http://schemas.microsoft.com/office/drawing/2014/main" id="{73491463-B244-44C4-ACF0-E725F3CDFC49}"/>
              </a:ext>
            </a:extLst>
          </p:cNvPr>
          <p:cNvSpPr txBox="1"/>
          <p:nvPr/>
        </p:nvSpPr>
        <p:spPr>
          <a:xfrm>
            <a:off x="8034864" y="6155689"/>
            <a:ext cx="6489819" cy="276999"/>
          </a:xfrm>
          <a:prstGeom prst="rect">
            <a:avLst/>
          </a:prstGeom>
          <a:noFill/>
        </p:spPr>
        <p:txBody>
          <a:bodyPr wrap="square" rtlCol="0">
            <a:spAutoFit/>
          </a:bodyPr>
          <a:lstStyle/>
          <a:p>
            <a:r>
              <a:rPr lang="en-CA" sz="1200" dirty="0"/>
              <a:t>Figure 19 the UI menu and accidental drawing</a:t>
            </a:r>
          </a:p>
        </p:txBody>
      </p:sp>
    </p:spTree>
    <p:extLst>
      <p:ext uri="{BB962C8B-B14F-4D97-AF65-F5344CB8AC3E}">
        <p14:creationId xmlns:p14="http://schemas.microsoft.com/office/powerpoint/2010/main" val="265579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E956C-F633-4AE6-B66A-B06A28C78799}"/>
              </a:ext>
            </a:extLst>
          </p:cNvPr>
          <p:cNvSpPr>
            <a:spLocks noGrp="1"/>
          </p:cNvSpPr>
          <p:nvPr>
            <p:ph type="title"/>
          </p:nvPr>
        </p:nvSpPr>
        <p:spPr>
          <a:xfrm>
            <a:off x="581192" y="702156"/>
            <a:ext cx="11029616" cy="1013800"/>
          </a:xfrm>
        </p:spPr>
        <p:txBody>
          <a:bodyPr>
            <a:normAutofit/>
          </a:bodyPr>
          <a:lstStyle/>
          <a:p>
            <a:r>
              <a:rPr lang="en-CA">
                <a:solidFill>
                  <a:srgbClr val="FFFFFF"/>
                </a:solidFill>
              </a:rPr>
              <a:t>Results and Analysis</a:t>
            </a:r>
          </a:p>
        </p:txBody>
      </p:sp>
      <p:sp>
        <p:nvSpPr>
          <p:cNvPr id="3" name="Content Placeholder 2">
            <a:extLst>
              <a:ext uri="{FF2B5EF4-FFF2-40B4-BE49-F238E27FC236}">
                <a16:creationId xmlns:a16="http://schemas.microsoft.com/office/drawing/2014/main" id="{583BB0C7-1CB3-40D2-B2C1-7E24AACB5009}"/>
              </a:ext>
            </a:extLst>
          </p:cNvPr>
          <p:cNvSpPr>
            <a:spLocks noGrp="1"/>
          </p:cNvSpPr>
          <p:nvPr>
            <p:ph idx="1"/>
          </p:nvPr>
        </p:nvSpPr>
        <p:spPr>
          <a:xfrm>
            <a:off x="661361" y="2424136"/>
            <a:ext cx="3353378" cy="3434663"/>
          </a:xfrm>
        </p:spPr>
        <p:txBody>
          <a:bodyPr>
            <a:normAutofit/>
          </a:bodyPr>
          <a:lstStyle/>
          <a:p>
            <a:r>
              <a:rPr lang="en-CA" dirty="0"/>
              <a:t>Drawing Techniques</a:t>
            </a:r>
          </a:p>
          <a:p>
            <a:pPr lvl="1"/>
            <a:r>
              <a:rPr lang="en-CA" dirty="0"/>
              <a:t>Brushes</a:t>
            </a:r>
          </a:p>
          <a:p>
            <a:pPr lvl="1"/>
            <a:r>
              <a:rPr lang="en-CA" dirty="0"/>
              <a:t>Drawing thick strokes and chipping away</a:t>
            </a:r>
          </a:p>
          <a:p>
            <a:pPr lvl="1"/>
            <a:r>
              <a:rPr lang="en-CA" dirty="0"/>
              <a:t>Attempted to overlay reference model on drawing platform</a:t>
            </a:r>
          </a:p>
          <a:p>
            <a:pPr marL="36900" indent="0">
              <a:buNone/>
            </a:pPr>
            <a:endParaRPr lang="en-CA" dirty="0"/>
          </a:p>
        </p:txBody>
      </p:sp>
      <p:pic>
        <p:nvPicPr>
          <p:cNvPr id="7" name="Picture 6">
            <a:extLst>
              <a:ext uri="{FF2B5EF4-FFF2-40B4-BE49-F238E27FC236}">
                <a16:creationId xmlns:a16="http://schemas.microsoft.com/office/drawing/2014/main" id="{49C44CBB-B682-4813-89BF-9E8ED6C699EF}"/>
              </a:ext>
            </a:extLst>
          </p:cNvPr>
          <p:cNvPicPr/>
          <p:nvPr/>
        </p:nvPicPr>
        <p:blipFill rotWithShape="1">
          <a:blip r:embed="rId3">
            <a:extLst>
              <a:ext uri="{28A0092B-C50C-407E-A947-70E740481C1C}">
                <a14:useLocalDpi xmlns:a14="http://schemas.microsoft.com/office/drawing/2010/main" val="0"/>
              </a:ext>
            </a:extLst>
          </a:blip>
          <a:srcRect t="16129" r="2" b="2"/>
          <a:stretch/>
        </p:blipFill>
        <p:spPr>
          <a:xfrm>
            <a:off x="4244443" y="1892633"/>
            <a:ext cx="3699935" cy="2203249"/>
          </a:xfrm>
          <a:prstGeom prst="rect">
            <a:avLst/>
          </a:prstGeom>
        </p:spPr>
      </p:pic>
      <p:pic>
        <p:nvPicPr>
          <p:cNvPr id="6" name="Picture 5">
            <a:extLst>
              <a:ext uri="{FF2B5EF4-FFF2-40B4-BE49-F238E27FC236}">
                <a16:creationId xmlns:a16="http://schemas.microsoft.com/office/drawing/2014/main" id="{9E271B5F-B05B-4F43-A58D-9F6C646A225C}"/>
              </a:ext>
            </a:extLst>
          </p:cNvPr>
          <p:cNvPicPr/>
          <p:nvPr/>
        </p:nvPicPr>
        <p:blipFill rotWithShape="1">
          <a:blip r:embed="rId4">
            <a:extLst>
              <a:ext uri="{28A0092B-C50C-407E-A947-70E740481C1C}">
                <a14:useLocalDpi xmlns:a14="http://schemas.microsoft.com/office/drawing/2010/main" val="0"/>
              </a:ext>
            </a:extLst>
          </a:blip>
          <a:srcRect t="33667" r="-5" b="10503"/>
          <a:stretch/>
        </p:blipFill>
        <p:spPr>
          <a:xfrm>
            <a:off x="4244443" y="4187309"/>
            <a:ext cx="3699935" cy="2203250"/>
          </a:xfrm>
          <a:prstGeom prst="rect">
            <a:avLst/>
          </a:prstGeom>
        </p:spPr>
      </p:pic>
      <p:pic>
        <p:nvPicPr>
          <p:cNvPr id="4" name="Picture 3">
            <a:extLst>
              <a:ext uri="{FF2B5EF4-FFF2-40B4-BE49-F238E27FC236}">
                <a16:creationId xmlns:a16="http://schemas.microsoft.com/office/drawing/2014/main" id="{B555193F-D15F-4B08-89ED-1AAE93891AB7}"/>
              </a:ext>
            </a:extLst>
          </p:cNvPr>
          <p:cNvPicPr/>
          <p:nvPr/>
        </p:nvPicPr>
        <p:blipFill rotWithShape="1">
          <a:blip r:embed="rId5">
            <a:extLst>
              <a:ext uri="{28A0092B-C50C-407E-A947-70E740481C1C}">
                <a14:useLocalDpi xmlns:a14="http://schemas.microsoft.com/office/drawing/2010/main" val="0"/>
              </a:ext>
            </a:extLst>
          </a:blip>
          <a:srcRect l="6437" r="5822" b="1"/>
          <a:stretch/>
        </p:blipFill>
        <p:spPr>
          <a:xfrm>
            <a:off x="8042494" y="1892627"/>
            <a:ext cx="3699935" cy="4497938"/>
          </a:xfrm>
          <a:prstGeom prst="rect">
            <a:avLst/>
          </a:prstGeom>
        </p:spPr>
      </p:pic>
      <p:sp>
        <p:nvSpPr>
          <p:cNvPr id="13" name="TextBox 12">
            <a:extLst>
              <a:ext uri="{FF2B5EF4-FFF2-40B4-BE49-F238E27FC236}">
                <a16:creationId xmlns:a16="http://schemas.microsoft.com/office/drawing/2014/main" id="{74223AEA-EE69-4234-A86D-773525D3CCF3}"/>
              </a:ext>
            </a:extLst>
          </p:cNvPr>
          <p:cNvSpPr txBox="1"/>
          <p:nvPr/>
        </p:nvSpPr>
        <p:spPr>
          <a:xfrm>
            <a:off x="767688" y="5996354"/>
            <a:ext cx="3484967" cy="461665"/>
          </a:xfrm>
          <a:prstGeom prst="rect">
            <a:avLst/>
          </a:prstGeom>
          <a:noFill/>
        </p:spPr>
        <p:txBody>
          <a:bodyPr wrap="square" rtlCol="0">
            <a:spAutoFit/>
          </a:bodyPr>
          <a:lstStyle/>
          <a:p>
            <a:pPr algn="r"/>
            <a:r>
              <a:rPr lang="en-CA" sz="1200" dirty="0"/>
              <a:t>Figure 20 Chipping away at thick strokes (top), overlaying (bottom), using a brush (right)</a:t>
            </a:r>
          </a:p>
        </p:txBody>
      </p:sp>
    </p:spTree>
    <p:extLst>
      <p:ext uri="{BB962C8B-B14F-4D97-AF65-F5344CB8AC3E}">
        <p14:creationId xmlns:p14="http://schemas.microsoft.com/office/powerpoint/2010/main" val="46421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D5EA905-60F6-495B-BC4F-A58B9D1B3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EF5DE5-91F8-4465-BAEF-0CE67E6F7F0C}"/>
              </a:ext>
            </a:extLst>
          </p:cNvPr>
          <p:cNvSpPr>
            <a:spLocks noGrp="1"/>
          </p:cNvSpPr>
          <p:nvPr>
            <p:ph type="title"/>
          </p:nvPr>
        </p:nvSpPr>
        <p:spPr>
          <a:xfrm>
            <a:off x="584202" y="702156"/>
            <a:ext cx="7225075" cy="1013800"/>
          </a:xfrm>
        </p:spPr>
        <p:txBody>
          <a:bodyPr>
            <a:normAutofit/>
          </a:bodyPr>
          <a:lstStyle/>
          <a:p>
            <a:r>
              <a:rPr lang="en-CA">
                <a:solidFill>
                  <a:schemeClr val="accent1"/>
                </a:solidFill>
              </a:rPr>
              <a:t>Results and Analysis</a:t>
            </a:r>
          </a:p>
        </p:txBody>
      </p:sp>
      <p:grpSp>
        <p:nvGrpSpPr>
          <p:cNvPr id="12" name="Group 11">
            <a:extLst>
              <a:ext uri="{FF2B5EF4-FFF2-40B4-BE49-F238E27FC236}">
                <a16:creationId xmlns:a16="http://schemas.microsoft.com/office/drawing/2014/main" id="{8621EE3E-1667-4864-956E-8309811CB9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3" name="Rectangle 12">
              <a:extLst>
                <a:ext uri="{FF2B5EF4-FFF2-40B4-BE49-F238E27FC236}">
                  <a16:creationId xmlns:a16="http://schemas.microsoft.com/office/drawing/2014/main" id="{0ACCC35D-7F2D-46AC-8745-DD7C2EF42B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A933B6CF-C9B2-4217-9C19-CB6517D964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95477868-77F6-4429-BFF6-4265BC3543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3" name="Content Placeholder 2">
            <a:extLst>
              <a:ext uri="{FF2B5EF4-FFF2-40B4-BE49-F238E27FC236}">
                <a16:creationId xmlns:a16="http://schemas.microsoft.com/office/drawing/2014/main" id="{4D757C0F-EE9D-4DF3-A935-E0F96DBA28FC}"/>
              </a:ext>
            </a:extLst>
          </p:cNvPr>
          <p:cNvSpPr>
            <a:spLocks noGrp="1"/>
          </p:cNvSpPr>
          <p:nvPr>
            <p:ph idx="1"/>
          </p:nvPr>
        </p:nvSpPr>
        <p:spPr>
          <a:xfrm>
            <a:off x="584204" y="1896533"/>
            <a:ext cx="5880391" cy="3962266"/>
          </a:xfrm>
        </p:spPr>
        <p:txBody>
          <a:bodyPr>
            <a:normAutofit/>
          </a:bodyPr>
          <a:lstStyle/>
          <a:p>
            <a:r>
              <a:rPr lang="en-CA" dirty="0"/>
              <a:t>Model Analysis</a:t>
            </a:r>
          </a:p>
          <a:p>
            <a:pPr lvl="1"/>
            <a:r>
              <a:rPr lang="en-CA" dirty="0"/>
              <a:t>Voxel to voxel comparison</a:t>
            </a:r>
          </a:p>
          <a:p>
            <a:pPr lvl="1"/>
            <a:r>
              <a:rPr lang="en-CA" dirty="0"/>
              <a:t>Reference model was mostly empty voxels</a:t>
            </a:r>
          </a:p>
          <a:p>
            <a:pPr lvl="1"/>
            <a:r>
              <a:rPr lang="en-CA" dirty="0"/>
              <a:t>Users placed an average of 65.6 full voxels correctly in VR and 4.3 in Desktop</a:t>
            </a:r>
          </a:p>
        </p:txBody>
      </p:sp>
      <p:pic>
        <p:nvPicPr>
          <p:cNvPr id="4" name="Picture 3">
            <a:extLst>
              <a:ext uri="{FF2B5EF4-FFF2-40B4-BE49-F238E27FC236}">
                <a16:creationId xmlns:a16="http://schemas.microsoft.com/office/drawing/2014/main" id="{CE9C9E8B-87EC-4047-AD3E-D0B5C12EA75F}"/>
              </a:ext>
            </a:extLst>
          </p:cNvPr>
          <p:cNvPicPr/>
          <p:nvPr/>
        </p:nvPicPr>
        <p:blipFill rotWithShape="1">
          <a:blip r:embed="rId3">
            <a:extLst>
              <a:ext uri="{28A0092B-C50C-407E-A947-70E740481C1C}">
                <a14:useLocalDpi xmlns:a14="http://schemas.microsoft.com/office/drawing/2010/main" val="0"/>
              </a:ext>
            </a:extLst>
          </a:blip>
          <a:srcRect l="888" r="924" b="-4"/>
          <a:stretch/>
        </p:blipFill>
        <p:spPr bwMode="auto">
          <a:xfrm>
            <a:off x="8042590" y="641102"/>
            <a:ext cx="3702877" cy="2828500"/>
          </a:xfrm>
          <a:prstGeom prst="rect">
            <a:avLst/>
          </a:prstGeom>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3DD38DC5-37AC-4F05-A05D-1C0E23F7207B}"/>
              </a:ext>
            </a:extLst>
          </p:cNvPr>
          <p:cNvPicPr/>
          <p:nvPr/>
        </p:nvPicPr>
        <p:blipFill rotWithShape="1">
          <a:blip r:embed="rId4">
            <a:extLst>
              <a:ext uri="{28A0092B-C50C-407E-A947-70E740481C1C}">
                <a14:useLocalDpi xmlns:a14="http://schemas.microsoft.com/office/drawing/2010/main" val="0"/>
              </a:ext>
            </a:extLst>
          </a:blip>
          <a:srcRect l="6223" t="126" r="9308" b="-124"/>
          <a:stretch/>
        </p:blipFill>
        <p:spPr bwMode="auto">
          <a:xfrm>
            <a:off x="6634716" y="3562063"/>
            <a:ext cx="5110752" cy="2828501"/>
          </a:xfrm>
          <a:prstGeom prst="rect">
            <a:avLst/>
          </a:prstGeom>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118B9654-BC39-4ACD-9163-2C149F542C7A}"/>
              </a:ext>
            </a:extLst>
          </p:cNvPr>
          <p:cNvSpPr txBox="1"/>
          <p:nvPr/>
        </p:nvSpPr>
        <p:spPr>
          <a:xfrm>
            <a:off x="3896769" y="5901330"/>
            <a:ext cx="6489819" cy="276999"/>
          </a:xfrm>
          <a:prstGeom prst="rect">
            <a:avLst/>
          </a:prstGeom>
          <a:noFill/>
        </p:spPr>
        <p:txBody>
          <a:bodyPr wrap="square" rtlCol="0">
            <a:spAutoFit/>
          </a:bodyPr>
          <a:lstStyle/>
          <a:p>
            <a:r>
              <a:rPr lang="en-CA" sz="1200" dirty="0"/>
              <a:t>Figure 21 and 22 voxel to voxel comparisons</a:t>
            </a:r>
          </a:p>
        </p:txBody>
      </p:sp>
    </p:spTree>
    <p:extLst>
      <p:ext uri="{BB962C8B-B14F-4D97-AF65-F5344CB8AC3E}">
        <p14:creationId xmlns:p14="http://schemas.microsoft.com/office/powerpoint/2010/main" val="345246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9D07DE0-8A6D-4DB5-904A-A46284C0E29B}"/>
              </a:ext>
            </a:extLst>
          </p:cNvPr>
          <p:cNvSpPr>
            <a:spLocks noGrp="1"/>
          </p:cNvSpPr>
          <p:nvPr>
            <p:ph type="title"/>
          </p:nvPr>
        </p:nvSpPr>
        <p:spPr>
          <a:xfrm>
            <a:off x="601255" y="702156"/>
            <a:ext cx="3409783" cy="1013800"/>
          </a:xfrm>
        </p:spPr>
        <p:txBody>
          <a:bodyPr>
            <a:normAutofit/>
          </a:bodyPr>
          <a:lstStyle/>
          <a:p>
            <a:r>
              <a:rPr lang="en-CA"/>
              <a:t>Results and Analysis</a:t>
            </a:r>
          </a:p>
        </p:txBody>
      </p:sp>
      <p:sp>
        <p:nvSpPr>
          <p:cNvPr id="3" name="Content Placeholder 2">
            <a:extLst>
              <a:ext uri="{FF2B5EF4-FFF2-40B4-BE49-F238E27FC236}">
                <a16:creationId xmlns:a16="http://schemas.microsoft.com/office/drawing/2014/main" id="{D32C109C-B1EA-4C4C-8934-DF32973F330D}"/>
              </a:ext>
            </a:extLst>
          </p:cNvPr>
          <p:cNvSpPr>
            <a:spLocks noGrp="1"/>
          </p:cNvSpPr>
          <p:nvPr>
            <p:ph idx="1"/>
          </p:nvPr>
        </p:nvSpPr>
        <p:spPr>
          <a:xfrm>
            <a:off x="601255" y="1964168"/>
            <a:ext cx="3409782" cy="4036582"/>
          </a:xfrm>
        </p:spPr>
        <p:txBody>
          <a:bodyPr>
            <a:normAutofit/>
          </a:bodyPr>
          <a:lstStyle/>
          <a:p>
            <a:r>
              <a:rPr lang="en-CA" dirty="0">
                <a:solidFill>
                  <a:schemeClr val="bg1"/>
                </a:solidFill>
              </a:rPr>
              <a:t>Model Analysis</a:t>
            </a:r>
          </a:p>
          <a:p>
            <a:pPr lvl="1"/>
            <a:r>
              <a:rPr lang="en-CA" dirty="0">
                <a:solidFill>
                  <a:schemeClr val="bg1"/>
                </a:solidFill>
              </a:rPr>
              <a:t>Shape dissimilarity </a:t>
            </a:r>
          </a:p>
          <a:p>
            <a:pPr lvl="1"/>
            <a:r>
              <a:rPr lang="en-CA" dirty="0">
                <a:solidFill>
                  <a:schemeClr val="bg1"/>
                </a:solidFill>
              </a:rPr>
              <a:t>Averages nearly the same</a:t>
            </a:r>
          </a:p>
          <a:p>
            <a:pPr lvl="1"/>
            <a:r>
              <a:rPr lang="en-CA" dirty="0">
                <a:solidFill>
                  <a:schemeClr val="bg1"/>
                </a:solidFill>
              </a:rPr>
              <a:t>5406.4 for VR and 5398.35 for desktop</a:t>
            </a:r>
          </a:p>
          <a:p>
            <a:pPr lvl="1"/>
            <a:r>
              <a:rPr lang="en-CA" dirty="0">
                <a:solidFill>
                  <a:schemeClr val="bg1"/>
                </a:solidFill>
              </a:rPr>
              <a:t>VR model had an 807.6 difference in dissimilarity score</a:t>
            </a:r>
          </a:p>
          <a:p>
            <a:pPr lvl="1"/>
            <a:r>
              <a:rPr lang="en-CA" dirty="0">
                <a:solidFill>
                  <a:schemeClr val="bg1"/>
                </a:solidFill>
              </a:rPr>
              <a:t> while the average for better desktop models was 815.65</a:t>
            </a:r>
          </a:p>
        </p:txBody>
      </p:sp>
      <p:pic>
        <p:nvPicPr>
          <p:cNvPr id="4" name="Picture 3">
            <a:extLst>
              <a:ext uri="{FF2B5EF4-FFF2-40B4-BE49-F238E27FC236}">
                <a16:creationId xmlns:a16="http://schemas.microsoft.com/office/drawing/2014/main" id="{436CAE6C-6C22-475B-AA0A-3CE36745A602}"/>
              </a:ext>
            </a:extLst>
          </p:cNvPr>
          <p:cNvPicPr/>
          <p:nvPr/>
        </p:nvPicPr>
        <p:blipFill rotWithShape="1">
          <a:blip r:embed="rId3">
            <a:extLst>
              <a:ext uri="{28A0092B-C50C-407E-A947-70E740481C1C}">
                <a14:useLocalDpi xmlns:a14="http://schemas.microsoft.com/office/drawing/2010/main" val="0"/>
              </a:ext>
            </a:extLst>
          </a:blip>
          <a:srcRect l="426" r="3647" b="1"/>
          <a:stretch/>
        </p:blipFill>
        <p:spPr bwMode="auto">
          <a:xfrm>
            <a:off x="6121728" y="1111641"/>
            <a:ext cx="3829406" cy="4655348"/>
          </a:xfrm>
          <a:prstGeom prst="rect">
            <a:avLst/>
          </a:prstGeom>
          <a:extLst>
            <a:ext uri="{53640926-AAD7-44D8-BBD7-CCE9431645EC}">
              <a14:shadowObscured xmlns:a14="http://schemas.microsoft.com/office/drawing/2010/main"/>
            </a:ext>
          </a:extLst>
        </p:spPr>
      </p:pic>
      <p:sp>
        <p:nvSpPr>
          <p:cNvPr id="16" name="TextBox 15">
            <a:extLst>
              <a:ext uri="{FF2B5EF4-FFF2-40B4-BE49-F238E27FC236}">
                <a16:creationId xmlns:a16="http://schemas.microsoft.com/office/drawing/2014/main" id="{5705ADC0-50B2-4345-B97E-6AEDCCFE582C}"/>
              </a:ext>
            </a:extLst>
          </p:cNvPr>
          <p:cNvSpPr txBox="1"/>
          <p:nvPr/>
        </p:nvSpPr>
        <p:spPr>
          <a:xfrm>
            <a:off x="5988724" y="5621017"/>
            <a:ext cx="6489819" cy="276999"/>
          </a:xfrm>
          <a:prstGeom prst="rect">
            <a:avLst/>
          </a:prstGeom>
          <a:noFill/>
        </p:spPr>
        <p:txBody>
          <a:bodyPr wrap="square" rtlCol="0">
            <a:spAutoFit/>
          </a:bodyPr>
          <a:lstStyle/>
          <a:p>
            <a:r>
              <a:rPr lang="en-CA" sz="1200" dirty="0"/>
              <a:t>Figure 23 average voxel model shape dissimilarity scores</a:t>
            </a:r>
          </a:p>
        </p:txBody>
      </p:sp>
    </p:spTree>
    <p:extLst>
      <p:ext uri="{BB962C8B-B14F-4D97-AF65-F5344CB8AC3E}">
        <p14:creationId xmlns:p14="http://schemas.microsoft.com/office/powerpoint/2010/main" val="210403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55044F2-057D-4408-9685-5DB67B19965E}"/>
              </a:ext>
            </a:extLst>
          </p:cNvPr>
          <p:cNvSpPr>
            <a:spLocks noGrp="1"/>
          </p:cNvSpPr>
          <p:nvPr>
            <p:ph type="title"/>
          </p:nvPr>
        </p:nvSpPr>
        <p:spPr>
          <a:xfrm>
            <a:off x="601255" y="702156"/>
            <a:ext cx="3409783" cy="1013800"/>
          </a:xfrm>
        </p:spPr>
        <p:txBody>
          <a:bodyPr>
            <a:normAutofit/>
          </a:bodyPr>
          <a:lstStyle/>
          <a:p>
            <a:r>
              <a:rPr lang="en-CA" dirty="0"/>
              <a:t>Introduction</a:t>
            </a:r>
          </a:p>
        </p:txBody>
      </p:sp>
      <p:sp>
        <p:nvSpPr>
          <p:cNvPr id="3" name="Content Placeholder 2">
            <a:extLst>
              <a:ext uri="{FF2B5EF4-FFF2-40B4-BE49-F238E27FC236}">
                <a16:creationId xmlns:a16="http://schemas.microsoft.com/office/drawing/2014/main" id="{C30C2329-13AA-4998-853F-1CE17E739023}"/>
              </a:ext>
            </a:extLst>
          </p:cNvPr>
          <p:cNvSpPr>
            <a:spLocks noGrp="1"/>
          </p:cNvSpPr>
          <p:nvPr>
            <p:ph idx="1"/>
          </p:nvPr>
        </p:nvSpPr>
        <p:spPr>
          <a:xfrm>
            <a:off x="601255" y="1964168"/>
            <a:ext cx="3409782" cy="4036582"/>
          </a:xfrm>
        </p:spPr>
        <p:txBody>
          <a:bodyPr>
            <a:normAutofit/>
          </a:bodyPr>
          <a:lstStyle/>
          <a:p>
            <a:r>
              <a:rPr lang="en-CA">
                <a:solidFill>
                  <a:schemeClr val="bg1"/>
                </a:solidFill>
              </a:rPr>
              <a:t>Challenges?</a:t>
            </a:r>
          </a:p>
          <a:p>
            <a:pPr lvl="1"/>
            <a:r>
              <a:rPr lang="en-CA">
                <a:solidFill>
                  <a:schemeClr val="bg1"/>
                </a:solidFill>
              </a:rPr>
              <a:t>Arm fatigue (gorilla arms)</a:t>
            </a:r>
          </a:p>
          <a:p>
            <a:pPr lvl="1"/>
            <a:r>
              <a:rPr lang="en-CA">
                <a:solidFill>
                  <a:schemeClr val="bg1"/>
                </a:solidFill>
              </a:rPr>
              <a:t>Physical discomforts</a:t>
            </a:r>
          </a:p>
          <a:p>
            <a:pPr lvl="2"/>
            <a:r>
              <a:rPr lang="en-CA">
                <a:solidFill>
                  <a:schemeClr val="bg1"/>
                </a:solidFill>
              </a:rPr>
              <a:t>Dizziness</a:t>
            </a:r>
          </a:p>
          <a:p>
            <a:pPr lvl="2"/>
            <a:r>
              <a:rPr lang="en-CA">
                <a:solidFill>
                  <a:schemeClr val="bg1"/>
                </a:solidFill>
              </a:rPr>
              <a:t>Motion sickness</a:t>
            </a:r>
          </a:p>
          <a:p>
            <a:pPr lvl="1"/>
            <a:r>
              <a:rPr lang="en-CA">
                <a:solidFill>
                  <a:schemeClr val="bg1"/>
                </a:solidFill>
              </a:rPr>
              <a:t>Hand tracking</a:t>
            </a:r>
          </a:p>
          <a:p>
            <a:pPr lvl="2"/>
            <a:r>
              <a:rPr lang="en-CA">
                <a:solidFill>
                  <a:schemeClr val="bg1"/>
                </a:solidFill>
              </a:rPr>
              <a:t>Accuracy</a:t>
            </a:r>
          </a:p>
          <a:p>
            <a:pPr lvl="2"/>
            <a:r>
              <a:rPr lang="en-CA">
                <a:solidFill>
                  <a:schemeClr val="bg1"/>
                </a:solidFill>
              </a:rPr>
              <a:t>Ease of use</a:t>
            </a:r>
          </a:p>
        </p:txBody>
      </p:sp>
      <p:pic>
        <p:nvPicPr>
          <p:cNvPr id="5" name="Graphic 4" descr="Mountains">
            <a:extLst>
              <a:ext uri="{FF2B5EF4-FFF2-40B4-BE49-F238E27FC236}">
                <a16:creationId xmlns:a16="http://schemas.microsoft.com/office/drawing/2014/main" id="{FFA642F9-4240-4B39-8413-6A6E6053DE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08757" y="1111641"/>
            <a:ext cx="4655348" cy="4655348"/>
          </a:xfrm>
          <a:prstGeom prst="rect">
            <a:avLst/>
          </a:prstGeom>
        </p:spPr>
      </p:pic>
    </p:spTree>
    <p:extLst>
      <p:ext uri="{BB962C8B-B14F-4D97-AF65-F5344CB8AC3E}">
        <p14:creationId xmlns:p14="http://schemas.microsoft.com/office/powerpoint/2010/main" val="216530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DC4DFC9-1019-47CB-9334-941293AADCDF}"/>
              </a:ext>
            </a:extLst>
          </p:cNvPr>
          <p:cNvSpPr>
            <a:spLocks noGrp="1"/>
          </p:cNvSpPr>
          <p:nvPr>
            <p:ph type="title"/>
          </p:nvPr>
        </p:nvSpPr>
        <p:spPr>
          <a:xfrm>
            <a:off x="601255" y="702156"/>
            <a:ext cx="3409783" cy="1013800"/>
          </a:xfrm>
        </p:spPr>
        <p:txBody>
          <a:bodyPr>
            <a:normAutofit/>
          </a:bodyPr>
          <a:lstStyle/>
          <a:p>
            <a:r>
              <a:rPr lang="en-CA" dirty="0"/>
              <a:t>Results and Analysis</a:t>
            </a:r>
          </a:p>
        </p:txBody>
      </p:sp>
      <p:sp>
        <p:nvSpPr>
          <p:cNvPr id="3" name="Content Placeholder 2">
            <a:extLst>
              <a:ext uri="{FF2B5EF4-FFF2-40B4-BE49-F238E27FC236}">
                <a16:creationId xmlns:a16="http://schemas.microsoft.com/office/drawing/2014/main" id="{B5CE60BA-6801-4F22-BFFC-B73CC5C42AD0}"/>
              </a:ext>
            </a:extLst>
          </p:cNvPr>
          <p:cNvSpPr>
            <a:spLocks noGrp="1"/>
          </p:cNvSpPr>
          <p:nvPr>
            <p:ph idx="1"/>
          </p:nvPr>
        </p:nvSpPr>
        <p:spPr>
          <a:xfrm>
            <a:off x="601255" y="1964168"/>
            <a:ext cx="3409782" cy="4036582"/>
          </a:xfrm>
        </p:spPr>
        <p:txBody>
          <a:bodyPr>
            <a:normAutofit/>
          </a:bodyPr>
          <a:lstStyle/>
          <a:p>
            <a:r>
              <a:rPr lang="en-CA" dirty="0">
                <a:solidFill>
                  <a:schemeClr val="bg1"/>
                </a:solidFill>
              </a:rPr>
              <a:t>Dissimilarity for all users</a:t>
            </a:r>
          </a:p>
        </p:txBody>
      </p:sp>
      <p:pic>
        <p:nvPicPr>
          <p:cNvPr id="4" name="Picture 3">
            <a:extLst>
              <a:ext uri="{FF2B5EF4-FFF2-40B4-BE49-F238E27FC236}">
                <a16:creationId xmlns:a16="http://schemas.microsoft.com/office/drawing/2014/main" id="{DF2D3BED-7F2A-45C5-BA93-73D93EC3397E}"/>
              </a:ext>
            </a:extLst>
          </p:cNvPr>
          <p:cNvPicPr/>
          <p:nvPr/>
        </p:nvPicPr>
        <p:blipFill rotWithShape="1">
          <a:blip r:embed="rId3">
            <a:extLst>
              <a:ext uri="{28A0092B-C50C-407E-A947-70E740481C1C}">
                <a14:useLocalDpi xmlns:a14="http://schemas.microsoft.com/office/drawing/2010/main" val="0"/>
              </a:ext>
            </a:extLst>
          </a:blip>
          <a:srcRect l="3242" t="-1" r="8077" b="-1"/>
          <a:stretch/>
        </p:blipFill>
        <p:spPr bwMode="auto">
          <a:xfrm>
            <a:off x="4791522" y="1637182"/>
            <a:ext cx="6489819" cy="3604266"/>
          </a:xfrm>
          <a:prstGeom prst="rect">
            <a:avLst/>
          </a:prstGeom>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C89DB0BB-82E1-41EC-A612-5502516B7C9D}"/>
              </a:ext>
            </a:extLst>
          </p:cNvPr>
          <p:cNvSpPr txBox="1"/>
          <p:nvPr/>
        </p:nvSpPr>
        <p:spPr>
          <a:xfrm>
            <a:off x="5379122" y="5394874"/>
            <a:ext cx="6489819" cy="276999"/>
          </a:xfrm>
          <a:prstGeom prst="rect">
            <a:avLst/>
          </a:prstGeom>
          <a:noFill/>
        </p:spPr>
        <p:txBody>
          <a:bodyPr wrap="square" rtlCol="0">
            <a:spAutoFit/>
          </a:bodyPr>
          <a:lstStyle/>
          <a:p>
            <a:r>
              <a:rPr lang="en-CA" sz="1200" dirty="0"/>
              <a:t>Figure 24 Individual dissimilarity scores</a:t>
            </a:r>
          </a:p>
        </p:txBody>
      </p:sp>
    </p:spTree>
    <p:extLst>
      <p:ext uri="{BB962C8B-B14F-4D97-AF65-F5344CB8AC3E}">
        <p14:creationId xmlns:p14="http://schemas.microsoft.com/office/powerpoint/2010/main" val="2009515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5D29F49-2B66-4375-90C7-00C0439FA3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E46D02-F288-4DD0-8667-AF2C53CAE411}"/>
              </a:ext>
            </a:extLst>
          </p:cNvPr>
          <p:cNvSpPr>
            <a:spLocks noGrp="1"/>
          </p:cNvSpPr>
          <p:nvPr>
            <p:ph type="title"/>
          </p:nvPr>
        </p:nvSpPr>
        <p:spPr>
          <a:xfrm>
            <a:off x="8018060" y="758936"/>
            <a:ext cx="3592748" cy="1220539"/>
          </a:xfrm>
        </p:spPr>
        <p:txBody>
          <a:bodyPr>
            <a:normAutofit/>
          </a:bodyPr>
          <a:lstStyle/>
          <a:p>
            <a:r>
              <a:rPr lang="en-CA" dirty="0">
                <a:solidFill>
                  <a:schemeClr val="tx1"/>
                </a:solidFill>
              </a:rPr>
              <a:t>Results and Analysis</a:t>
            </a:r>
          </a:p>
        </p:txBody>
      </p:sp>
      <p:pic>
        <p:nvPicPr>
          <p:cNvPr id="6" name="Picture 5">
            <a:extLst>
              <a:ext uri="{FF2B5EF4-FFF2-40B4-BE49-F238E27FC236}">
                <a16:creationId xmlns:a16="http://schemas.microsoft.com/office/drawing/2014/main" id="{73000D08-3292-4ED4-8120-355B1C7A53BB}"/>
              </a:ext>
            </a:extLst>
          </p:cNvPr>
          <p:cNvPicPr/>
          <p:nvPr/>
        </p:nvPicPr>
        <p:blipFill rotWithShape="1">
          <a:blip r:embed="rId3">
            <a:extLst>
              <a:ext uri="{28A0092B-C50C-407E-A947-70E740481C1C}">
                <a14:useLocalDpi xmlns:a14="http://schemas.microsoft.com/office/drawing/2010/main" val="0"/>
              </a:ext>
            </a:extLst>
          </a:blip>
          <a:srcRect t="6739" r="-6" b="-6"/>
          <a:stretch/>
        </p:blipFill>
        <p:spPr>
          <a:xfrm>
            <a:off x="20" y="10"/>
            <a:ext cx="3779844" cy="3428988"/>
          </a:xfrm>
          <a:prstGeom prst="rect">
            <a:avLst/>
          </a:prstGeom>
        </p:spPr>
      </p:pic>
      <p:pic>
        <p:nvPicPr>
          <p:cNvPr id="7" name="Picture 6">
            <a:extLst>
              <a:ext uri="{FF2B5EF4-FFF2-40B4-BE49-F238E27FC236}">
                <a16:creationId xmlns:a16="http://schemas.microsoft.com/office/drawing/2014/main" id="{7C1428D4-CBC0-4B9D-8749-823B82FEAF13}"/>
              </a:ext>
            </a:extLst>
          </p:cNvPr>
          <p:cNvPicPr/>
          <p:nvPr/>
        </p:nvPicPr>
        <p:blipFill rotWithShape="1">
          <a:blip r:embed="rId4">
            <a:extLst>
              <a:ext uri="{28A0092B-C50C-407E-A947-70E740481C1C}">
                <a14:useLocalDpi xmlns:a14="http://schemas.microsoft.com/office/drawing/2010/main" val="0"/>
              </a:ext>
            </a:extLst>
          </a:blip>
          <a:srcRect t="5327" r="8" b="8"/>
          <a:stretch/>
        </p:blipFill>
        <p:spPr>
          <a:xfrm>
            <a:off x="3806285" y="10"/>
            <a:ext cx="3730920" cy="3428988"/>
          </a:xfrm>
          <a:prstGeom prst="rect">
            <a:avLst/>
          </a:prstGeom>
        </p:spPr>
      </p:pic>
      <p:pic>
        <p:nvPicPr>
          <p:cNvPr id="5" name="Picture 4">
            <a:extLst>
              <a:ext uri="{FF2B5EF4-FFF2-40B4-BE49-F238E27FC236}">
                <a16:creationId xmlns:a16="http://schemas.microsoft.com/office/drawing/2014/main" id="{6D20DF97-F8B1-40A0-A370-71E159F6816F}"/>
              </a:ext>
            </a:extLst>
          </p:cNvPr>
          <p:cNvPicPr/>
          <p:nvPr/>
        </p:nvPicPr>
        <p:blipFill rotWithShape="1">
          <a:blip r:embed="rId5">
            <a:extLst>
              <a:ext uri="{28A0092B-C50C-407E-A947-70E740481C1C}">
                <a14:useLocalDpi xmlns:a14="http://schemas.microsoft.com/office/drawing/2010/main" val="0"/>
              </a:ext>
            </a:extLst>
          </a:blip>
          <a:srcRect r="3" b="3707"/>
          <a:stretch/>
        </p:blipFill>
        <p:spPr bwMode="auto">
          <a:xfrm>
            <a:off x="20" y="3449963"/>
            <a:ext cx="3775104" cy="3408037"/>
          </a:xfrm>
          <a:prstGeom prst="rect">
            <a:avLst/>
          </a:prstGeom>
          <a:extLst>
            <a:ext uri="{53640926-AAD7-44D8-BBD7-CCE9431645EC}">
              <a14:shadowObscured xmlns:a14="http://schemas.microsoft.com/office/drawing/2010/main"/>
            </a:ext>
          </a:extLst>
        </p:spPr>
      </p:pic>
      <p:sp>
        <p:nvSpPr>
          <p:cNvPr id="14" name="Rectangle 13">
            <a:extLst>
              <a:ext uri="{FF2B5EF4-FFF2-40B4-BE49-F238E27FC236}">
                <a16:creationId xmlns:a16="http://schemas.microsoft.com/office/drawing/2014/main" id="{860EDE20-C141-49A5-BAE0-21DFBA772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3989" y="0"/>
            <a:ext cx="8229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CD8EE6E-5C34-4581-81D2-A66C9A436266}"/>
              </a:ext>
            </a:extLst>
          </p:cNvPr>
          <p:cNvPicPr/>
          <p:nvPr/>
        </p:nvPicPr>
        <p:blipFill rotWithShape="1">
          <a:blip r:embed="rId6">
            <a:extLst>
              <a:ext uri="{28A0092B-C50C-407E-A947-70E740481C1C}">
                <a14:useLocalDpi xmlns:a14="http://schemas.microsoft.com/office/drawing/2010/main" val="0"/>
              </a:ext>
            </a:extLst>
          </a:blip>
          <a:srcRect t="2266" r="-5" b="-5"/>
          <a:stretch/>
        </p:blipFill>
        <p:spPr>
          <a:xfrm>
            <a:off x="3807426" y="3449963"/>
            <a:ext cx="3729779" cy="3408037"/>
          </a:xfrm>
          <a:prstGeom prst="rect">
            <a:avLst/>
          </a:prstGeom>
        </p:spPr>
      </p:pic>
      <p:sp>
        <p:nvSpPr>
          <p:cNvPr id="30" name="Rectangle 15">
            <a:extLst>
              <a:ext uri="{FF2B5EF4-FFF2-40B4-BE49-F238E27FC236}">
                <a16:creationId xmlns:a16="http://schemas.microsoft.com/office/drawing/2014/main" id="{A71DBDFA-E291-4290-B29E-2BDFEC7E55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9" y="3387852"/>
            <a:ext cx="7534656" cy="822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4AEF7D6-8669-408E-80AD-571BD0048174}"/>
              </a:ext>
            </a:extLst>
          </p:cNvPr>
          <p:cNvSpPr>
            <a:spLocks noGrp="1"/>
          </p:cNvSpPr>
          <p:nvPr>
            <p:ph idx="1"/>
          </p:nvPr>
        </p:nvSpPr>
        <p:spPr>
          <a:xfrm>
            <a:off x="8018061" y="2204113"/>
            <a:ext cx="3592748" cy="3773606"/>
          </a:xfrm>
        </p:spPr>
        <p:txBody>
          <a:bodyPr>
            <a:normAutofit/>
          </a:bodyPr>
          <a:lstStyle/>
          <a:p>
            <a:r>
              <a:rPr lang="en-CA" dirty="0"/>
              <a:t>The models with lowest and highest dissimilarity scores</a:t>
            </a:r>
          </a:p>
        </p:txBody>
      </p:sp>
      <p:pic>
        <p:nvPicPr>
          <p:cNvPr id="29" name="Picture 28">
            <a:extLst>
              <a:ext uri="{FF2B5EF4-FFF2-40B4-BE49-F238E27FC236}">
                <a16:creationId xmlns:a16="http://schemas.microsoft.com/office/drawing/2014/main" id="{F1A0B40F-291A-42BD-B359-4BC4A7091B2E}"/>
              </a:ext>
            </a:extLst>
          </p:cNvPr>
          <p:cNvPicPr/>
          <p:nvPr/>
        </p:nvPicPr>
        <p:blipFill rotWithShape="1">
          <a:blip r:embed="rId6">
            <a:extLst>
              <a:ext uri="{28A0092B-C50C-407E-A947-70E740481C1C}">
                <a14:useLocalDpi xmlns:a14="http://schemas.microsoft.com/office/drawing/2010/main" val="0"/>
              </a:ext>
            </a:extLst>
          </a:blip>
          <a:srcRect t="2266" r="-5" b="-5"/>
          <a:stretch/>
        </p:blipFill>
        <p:spPr>
          <a:xfrm>
            <a:off x="-14514" y="1649"/>
            <a:ext cx="3729779" cy="3408037"/>
          </a:xfrm>
          <a:prstGeom prst="rect">
            <a:avLst/>
          </a:prstGeom>
        </p:spPr>
      </p:pic>
      <p:pic>
        <p:nvPicPr>
          <p:cNvPr id="31" name="Picture 30">
            <a:extLst>
              <a:ext uri="{FF2B5EF4-FFF2-40B4-BE49-F238E27FC236}">
                <a16:creationId xmlns:a16="http://schemas.microsoft.com/office/drawing/2014/main" id="{A8027E7B-1E2A-4064-B7C9-65660CCB9F3B}"/>
              </a:ext>
            </a:extLst>
          </p:cNvPr>
          <p:cNvPicPr/>
          <p:nvPr/>
        </p:nvPicPr>
        <p:blipFill rotWithShape="1">
          <a:blip r:embed="rId3">
            <a:extLst>
              <a:ext uri="{28A0092B-C50C-407E-A947-70E740481C1C}">
                <a14:useLocalDpi xmlns:a14="http://schemas.microsoft.com/office/drawing/2010/main" val="0"/>
              </a:ext>
            </a:extLst>
          </a:blip>
          <a:srcRect t="6739" r="-6" b="-6"/>
          <a:stretch/>
        </p:blipFill>
        <p:spPr>
          <a:xfrm>
            <a:off x="3800807" y="-16431"/>
            <a:ext cx="3779844" cy="3428988"/>
          </a:xfrm>
          <a:prstGeom prst="rect">
            <a:avLst/>
          </a:prstGeom>
        </p:spPr>
      </p:pic>
      <p:pic>
        <p:nvPicPr>
          <p:cNvPr id="32" name="Picture 31">
            <a:extLst>
              <a:ext uri="{FF2B5EF4-FFF2-40B4-BE49-F238E27FC236}">
                <a16:creationId xmlns:a16="http://schemas.microsoft.com/office/drawing/2014/main" id="{96C04056-BFD7-4B6C-90AB-15537B97EFC3}"/>
              </a:ext>
            </a:extLst>
          </p:cNvPr>
          <p:cNvPicPr/>
          <p:nvPr/>
        </p:nvPicPr>
        <p:blipFill rotWithShape="1">
          <a:blip r:embed="rId4">
            <a:extLst>
              <a:ext uri="{28A0092B-C50C-407E-A947-70E740481C1C}">
                <a14:useLocalDpi xmlns:a14="http://schemas.microsoft.com/office/drawing/2010/main" val="0"/>
              </a:ext>
            </a:extLst>
          </a:blip>
          <a:srcRect t="5327" r="8" b="8"/>
          <a:stretch/>
        </p:blipFill>
        <p:spPr>
          <a:xfrm>
            <a:off x="3789145" y="3468091"/>
            <a:ext cx="3730920" cy="3428988"/>
          </a:xfrm>
          <a:prstGeom prst="rect">
            <a:avLst/>
          </a:prstGeom>
        </p:spPr>
      </p:pic>
    </p:spTree>
    <p:extLst>
      <p:ext uri="{BB962C8B-B14F-4D97-AF65-F5344CB8AC3E}">
        <p14:creationId xmlns:p14="http://schemas.microsoft.com/office/powerpoint/2010/main" val="3485430452"/>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72D03AF-A799-44FE-9A34-4652D41573B3}"/>
              </a:ext>
            </a:extLst>
          </p:cNvPr>
          <p:cNvSpPr>
            <a:spLocks noGrp="1"/>
          </p:cNvSpPr>
          <p:nvPr>
            <p:ph type="title"/>
          </p:nvPr>
        </p:nvSpPr>
        <p:spPr>
          <a:xfrm>
            <a:off x="601255" y="702156"/>
            <a:ext cx="3409783" cy="1013800"/>
          </a:xfrm>
        </p:spPr>
        <p:txBody>
          <a:bodyPr>
            <a:normAutofit/>
          </a:bodyPr>
          <a:lstStyle/>
          <a:p>
            <a:r>
              <a:rPr lang="en-CA" dirty="0"/>
              <a:t>Results and Analysis</a:t>
            </a:r>
          </a:p>
        </p:txBody>
      </p:sp>
      <p:sp>
        <p:nvSpPr>
          <p:cNvPr id="3" name="Content Placeholder 2">
            <a:extLst>
              <a:ext uri="{FF2B5EF4-FFF2-40B4-BE49-F238E27FC236}">
                <a16:creationId xmlns:a16="http://schemas.microsoft.com/office/drawing/2014/main" id="{F5BD2B36-E58D-459E-B230-7BCA542CDEC5}"/>
              </a:ext>
            </a:extLst>
          </p:cNvPr>
          <p:cNvSpPr>
            <a:spLocks noGrp="1"/>
          </p:cNvSpPr>
          <p:nvPr>
            <p:ph idx="1"/>
          </p:nvPr>
        </p:nvSpPr>
        <p:spPr>
          <a:xfrm>
            <a:off x="601255" y="1964168"/>
            <a:ext cx="3409782" cy="4036582"/>
          </a:xfrm>
        </p:spPr>
        <p:txBody>
          <a:bodyPr>
            <a:normAutofit/>
          </a:bodyPr>
          <a:lstStyle/>
          <a:p>
            <a:r>
              <a:rPr lang="en-CA" dirty="0">
                <a:solidFill>
                  <a:schemeClr val="bg1"/>
                </a:solidFill>
              </a:rPr>
              <a:t>Questionnaire</a:t>
            </a:r>
          </a:p>
          <a:p>
            <a:pPr lvl="1"/>
            <a:r>
              <a:rPr lang="en-CA" dirty="0">
                <a:solidFill>
                  <a:schemeClr val="bg1"/>
                </a:solidFill>
              </a:rPr>
              <a:t>Version comparison</a:t>
            </a:r>
          </a:p>
          <a:p>
            <a:pPr lvl="1"/>
            <a:r>
              <a:rPr lang="en-CA" dirty="0">
                <a:solidFill>
                  <a:schemeClr val="bg1"/>
                </a:solidFill>
              </a:rPr>
              <a:t>VR was more enjoyable</a:t>
            </a:r>
          </a:p>
          <a:p>
            <a:pPr lvl="1"/>
            <a:r>
              <a:rPr lang="en-CA" dirty="0">
                <a:solidFill>
                  <a:schemeClr val="bg1"/>
                </a:solidFill>
              </a:rPr>
              <a:t>VR was a little easier to use</a:t>
            </a:r>
          </a:p>
          <a:p>
            <a:pPr lvl="1"/>
            <a:r>
              <a:rPr lang="en-CA" dirty="0">
                <a:solidFill>
                  <a:schemeClr val="bg1"/>
                </a:solidFill>
              </a:rPr>
              <a:t>Desktop accuracy was much better</a:t>
            </a:r>
          </a:p>
          <a:p>
            <a:pPr lvl="1"/>
            <a:endParaRPr lang="en-CA" dirty="0">
              <a:solidFill>
                <a:schemeClr val="bg1"/>
              </a:solidFill>
            </a:endParaRPr>
          </a:p>
        </p:txBody>
      </p:sp>
      <p:pic>
        <p:nvPicPr>
          <p:cNvPr id="4" name="Picture 3">
            <a:extLst>
              <a:ext uri="{FF2B5EF4-FFF2-40B4-BE49-F238E27FC236}">
                <a16:creationId xmlns:a16="http://schemas.microsoft.com/office/drawing/2014/main" id="{E541ACDE-DB3C-453F-A17A-488BFCC6A65C}"/>
              </a:ext>
            </a:extLst>
          </p:cNvPr>
          <p:cNvPicPr/>
          <p:nvPr/>
        </p:nvPicPr>
        <p:blipFill rotWithShape="1">
          <a:blip r:embed="rId3">
            <a:extLst>
              <a:ext uri="{28A0092B-C50C-407E-A947-70E740481C1C}">
                <a14:useLocalDpi xmlns:a14="http://schemas.microsoft.com/office/drawing/2010/main" val="0"/>
              </a:ext>
            </a:extLst>
          </a:blip>
          <a:srcRect t="5248" b="4552"/>
          <a:stretch/>
        </p:blipFill>
        <p:spPr bwMode="auto">
          <a:xfrm>
            <a:off x="4791522" y="1244134"/>
            <a:ext cx="6489819" cy="4390362"/>
          </a:xfrm>
          <a:prstGeom prst="rect">
            <a:avLst/>
          </a:prstGeom>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8C8FAE08-AFAC-1845-908C-57EDBC275335}"/>
              </a:ext>
            </a:extLst>
          </p:cNvPr>
          <p:cNvSpPr txBox="1"/>
          <p:nvPr/>
        </p:nvSpPr>
        <p:spPr>
          <a:xfrm>
            <a:off x="5433190" y="5634496"/>
            <a:ext cx="6489819" cy="276999"/>
          </a:xfrm>
          <a:prstGeom prst="rect">
            <a:avLst/>
          </a:prstGeom>
          <a:noFill/>
        </p:spPr>
        <p:txBody>
          <a:bodyPr wrap="square" rtlCol="0">
            <a:spAutoFit/>
          </a:bodyPr>
          <a:lstStyle/>
          <a:p>
            <a:r>
              <a:rPr lang="en-CA" sz="1200" dirty="0"/>
              <a:t>Figure 25 version comparison</a:t>
            </a:r>
          </a:p>
        </p:txBody>
      </p:sp>
    </p:spTree>
    <p:extLst>
      <p:ext uri="{BB962C8B-B14F-4D97-AF65-F5344CB8AC3E}">
        <p14:creationId xmlns:p14="http://schemas.microsoft.com/office/powerpoint/2010/main" val="243944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952E577-47F7-4118-BE5E-697E5BAB0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C32D96-B562-40A7-BAA4-08511E9CF188}"/>
              </a:ext>
            </a:extLst>
          </p:cNvPr>
          <p:cNvSpPr>
            <a:spLocks noGrp="1"/>
          </p:cNvSpPr>
          <p:nvPr>
            <p:ph type="title"/>
          </p:nvPr>
        </p:nvSpPr>
        <p:spPr>
          <a:xfrm>
            <a:off x="4382724" y="702156"/>
            <a:ext cx="7225075" cy="1013800"/>
          </a:xfrm>
        </p:spPr>
        <p:txBody>
          <a:bodyPr>
            <a:normAutofit/>
          </a:bodyPr>
          <a:lstStyle/>
          <a:p>
            <a:r>
              <a:rPr lang="en-CA">
                <a:solidFill>
                  <a:schemeClr val="accent1"/>
                </a:solidFill>
              </a:rPr>
              <a:t>Results and Analysis</a:t>
            </a:r>
          </a:p>
        </p:txBody>
      </p:sp>
      <p:grpSp>
        <p:nvGrpSpPr>
          <p:cNvPr id="12" name="Group 11">
            <a:extLst>
              <a:ext uri="{FF2B5EF4-FFF2-40B4-BE49-F238E27FC236}">
                <a16:creationId xmlns:a16="http://schemas.microsoft.com/office/drawing/2014/main" id="{8EF88F0D-A5AB-4F16-9006-767488EF71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3" name="Rectangle 12">
              <a:extLst>
                <a:ext uri="{FF2B5EF4-FFF2-40B4-BE49-F238E27FC236}">
                  <a16:creationId xmlns:a16="http://schemas.microsoft.com/office/drawing/2014/main" id="{35437992-4567-4CA9-90E7-73A1A96312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34541DFD-36B9-4CF6-BF3E-8BD76B5A6F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5E176DC1-4BD8-490B-B30B-B4B1D106C9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4" name="Picture 3">
            <a:extLst>
              <a:ext uri="{FF2B5EF4-FFF2-40B4-BE49-F238E27FC236}">
                <a16:creationId xmlns:a16="http://schemas.microsoft.com/office/drawing/2014/main" id="{F4894A7E-A12D-4639-86AA-C3609D6F4D7A}"/>
              </a:ext>
            </a:extLst>
          </p:cNvPr>
          <p:cNvPicPr/>
          <p:nvPr/>
        </p:nvPicPr>
        <p:blipFill rotWithShape="1">
          <a:blip r:embed="rId3">
            <a:extLst>
              <a:ext uri="{28A0092B-C50C-407E-A947-70E740481C1C}">
                <a14:useLocalDpi xmlns:a14="http://schemas.microsoft.com/office/drawing/2010/main" val="0"/>
              </a:ext>
            </a:extLst>
          </a:blip>
          <a:srcRect r="1812" b="-4"/>
          <a:stretch/>
        </p:blipFill>
        <p:spPr bwMode="auto">
          <a:xfrm>
            <a:off x="446534" y="641102"/>
            <a:ext cx="3702877" cy="2828500"/>
          </a:xfrm>
          <a:prstGeom prst="rect">
            <a:avLst/>
          </a:prstGeom>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E48B8D94-390C-4437-B365-2D37A79EE4A3}"/>
              </a:ext>
            </a:extLst>
          </p:cNvPr>
          <p:cNvPicPr/>
          <p:nvPr/>
        </p:nvPicPr>
        <p:blipFill rotWithShape="1">
          <a:blip r:embed="rId4">
            <a:extLst>
              <a:ext uri="{28A0092B-C50C-407E-A947-70E740481C1C}">
                <a14:useLocalDpi xmlns:a14="http://schemas.microsoft.com/office/drawing/2010/main" val="0"/>
              </a:ext>
            </a:extLst>
          </a:blip>
          <a:srcRect l="1815" r="-4" b="-4"/>
          <a:stretch/>
        </p:blipFill>
        <p:spPr bwMode="auto">
          <a:xfrm>
            <a:off x="446534" y="3562063"/>
            <a:ext cx="3702877" cy="2828501"/>
          </a:xfrm>
          <a:prstGeom prst="rect">
            <a:avLst/>
          </a:prstGeom>
          <a:extLst>
            <a:ext uri="{53640926-AAD7-44D8-BBD7-CCE9431645EC}">
              <a14:shadowObscured xmlns:a14="http://schemas.microsoft.com/office/drawing/2010/main"/>
            </a:ext>
          </a:extLst>
        </p:spPr>
      </p:pic>
      <p:sp>
        <p:nvSpPr>
          <p:cNvPr id="3" name="Content Placeholder 2">
            <a:extLst>
              <a:ext uri="{FF2B5EF4-FFF2-40B4-BE49-F238E27FC236}">
                <a16:creationId xmlns:a16="http://schemas.microsoft.com/office/drawing/2014/main" id="{F76E330A-DC3E-4C37-9345-2E77D882D9DB}"/>
              </a:ext>
            </a:extLst>
          </p:cNvPr>
          <p:cNvSpPr>
            <a:spLocks noGrp="1"/>
          </p:cNvSpPr>
          <p:nvPr>
            <p:ph idx="1"/>
          </p:nvPr>
        </p:nvSpPr>
        <p:spPr>
          <a:xfrm>
            <a:off x="4382726" y="1896533"/>
            <a:ext cx="7225074" cy="3962266"/>
          </a:xfrm>
        </p:spPr>
        <p:txBody>
          <a:bodyPr>
            <a:normAutofit/>
          </a:bodyPr>
          <a:lstStyle/>
          <a:p>
            <a:r>
              <a:rPr lang="en-CA" dirty="0"/>
              <a:t>Users who rate the desktop version difficult to use always rated the VR version’s ease of use as 3 or above</a:t>
            </a:r>
          </a:p>
          <a:p>
            <a:r>
              <a:rPr lang="en-CA" dirty="0"/>
              <a:t>Users who rated the desktop version easy to use were more mixed</a:t>
            </a:r>
          </a:p>
        </p:txBody>
      </p:sp>
      <p:sp>
        <p:nvSpPr>
          <p:cNvPr id="11" name="TextBox 10">
            <a:extLst>
              <a:ext uri="{FF2B5EF4-FFF2-40B4-BE49-F238E27FC236}">
                <a16:creationId xmlns:a16="http://schemas.microsoft.com/office/drawing/2014/main" id="{ECC94610-C4AE-7F47-B023-8CD7A742C7C1}"/>
              </a:ext>
            </a:extLst>
          </p:cNvPr>
          <p:cNvSpPr txBox="1"/>
          <p:nvPr/>
        </p:nvSpPr>
        <p:spPr>
          <a:xfrm>
            <a:off x="3944770" y="5956194"/>
            <a:ext cx="6777018" cy="276999"/>
          </a:xfrm>
          <a:prstGeom prst="rect">
            <a:avLst/>
          </a:prstGeom>
          <a:noFill/>
        </p:spPr>
        <p:txBody>
          <a:bodyPr wrap="square" rtlCol="0">
            <a:spAutoFit/>
          </a:bodyPr>
          <a:lstStyle/>
          <a:p>
            <a:r>
              <a:rPr lang="en-CA" sz="1200" dirty="0"/>
              <a:t>Figure 26 ease of use by participants who rated desktop poorly (top) and those who did not (bottom)</a:t>
            </a:r>
          </a:p>
        </p:txBody>
      </p:sp>
    </p:spTree>
    <p:extLst>
      <p:ext uri="{BB962C8B-B14F-4D97-AF65-F5344CB8AC3E}">
        <p14:creationId xmlns:p14="http://schemas.microsoft.com/office/powerpoint/2010/main" val="261346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DC6E32A-51BD-42A3-9A1A-ED3D6C402E97}"/>
              </a:ext>
            </a:extLst>
          </p:cNvPr>
          <p:cNvSpPr>
            <a:spLocks noGrp="1"/>
          </p:cNvSpPr>
          <p:nvPr>
            <p:ph type="title"/>
          </p:nvPr>
        </p:nvSpPr>
        <p:spPr>
          <a:xfrm>
            <a:off x="601255" y="702156"/>
            <a:ext cx="3409783" cy="1013800"/>
          </a:xfrm>
        </p:spPr>
        <p:txBody>
          <a:bodyPr>
            <a:normAutofit/>
          </a:bodyPr>
          <a:lstStyle/>
          <a:p>
            <a:r>
              <a:rPr lang="en-CA"/>
              <a:t>Results and Analysis</a:t>
            </a:r>
            <a:endParaRPr lang="en-CA" dirty="0"/>
          </a:p>
        </p:txBody>
      </p:sp>
      <p:sp>
        <p:nvSpPr>
          <p:cNvPr id="3" name="Content Placeholder 2">
            <a:extLst>
              <a:ext uri="{FF2B5EF4-FFF2-40B4-BE49-F238E27FC236}">
                <a16:creationId xmlns:a16="http://schemas.microsoft.com/office/drawing/2014/main" id="{E39D50DC-A11D-4EF7-8885-0BC8B2AF7008}"/>
              </a:ext>
            </a:extLst>
          </p:cNvPr>
          <p:cNvSpPr>
            <a:spLocks noGrp="1"/>
          </p:cNvSpPr>
          <p:nvPr>
            <p:ph idx="1"/>
          </p:nvPr>
        </p:nvSpPr>
        <p:spPr>
          <a:xfrm>
            <a:off x="601255" y="1964168"/>
            <a:ext cx="3409782" cy="4036582"/>
          </a:xfrm>
        </p:spPr>
        <p:txBody>
          <a:bodyPr>
            <a:normAutofit/>
          </a:bodyPr>
          <a:lstStyle/>
          <a:p>
            <a:r>
              <a:rPr lang="en-CA" dirty="0">
                <a:solidFill>
                  <a:schemeClr val="bg1"/>
                </a:solidFill>
              </a:rPr>
              <a:t>Detailed VR ratings</a:t>
            </a:r>
          </a:p>
          <a:p>
            <a:r>
              <a:rPr lang="en-CA" dirty="0">
                <a:solidFill>
                  <a:schemeClr val="bg1"/>
                </a:solidFill>
              </a:rPr>
              <a:t>Accuracy needs improvement</a:t>
            </a:r>
          </a:p>
          <a:p>
            <a:r>
              <a:rPr lang="en-CA" dirty="0">
                <a:solidFill>
                  <a:schemeClr val="bg1"/>
                </a:solidFill>
              </a:rPr>
              <a:t>Most ease of use issues were with the hand-held menu</a:t>
            </a:r>
          </a:p>
          <a:p>
            <a:r>
              <a:rPr lang="en-CA" dirty="0">
                <a:solidFill>
                  <a:schemeClr val="bg1"/>
                </a:solidFill>
              </a:rPr>
              <a:t>Very little arm fatigue, although one user noted his back was a bit sore after</a:t>
            </a:r>
          </a:p>
        </p:txBody>
      </p:sp>
      <p:pic>
        <p:nvPicPr>
          <p:cNvPr id="4" name="Picture 3">
            <a:extLst>
              <a:ext uri="{FF2B5EF4-FFF2-40B4-BE49-F238E27FC236}">
                <a16:creationId xmlns:a16="http://schemas.microsoft.com/office/drawing/2014/main" id="{4E39FDDD-D5FD-406A-AEB9-954D44F72581}"/>
              </a:ext>
            </a:extLst>
          </p:cNvPr>
          <p:cNvPicPr/>
          <p:nvPr/>
        </p:nvPicPr>
        <p:blipFill>
          <a:blip r:embed="rId3">
            <a:extLst>
              <a:ext uri="{28A0092B-C50C-407E-A947-70E740481C1C}">
                <a14:useLocalDpi xmlns:a14="http://schemas.microsoft.com/office/drawing/2010/main" val="0"/>
              </a:ext>
            </a:extLst>
          </a:blip>
          <a:stretch>
            <a:fillRect/>
          </a:stretch>
        </p:blipFill>
        <p:spPr>
          <a:xfrm>
            <a:off x="4791522" y="1833085"/>
            <a:ext cx="6489819" cy="3212460"/>
          </a:xfrm>
          <a:prstGeom prst="rect">
            <a:avLst/>
          </a:prstGeom>
        </p:spPr>
      </p:pic>
      <p:sp>
        <p:nvSpPr>
          <p:cNvPr id="7" name="TextBox 6">
            <a:extLst>
              <a:ext uri="{FF2B5EF4-FFF2-40B4-BE49-F238E27FC236}">
                <a16:creationId xmlns:a16="http://schemas.microsoft.com/office/drawing/2014/main" id="{F9AE6762-8A53-4147-9238-801729168E83}"/>
              </a:ext>
            </a:extLst>
          </p:cNvPr>
          <p:cNvSpPr txBox="1"/>
          <p:nvPr/>
        </p:nvSpPr>
        <p:spPr>
          <a:xfrm>
            <a:off x="5379122" y="5108005"/>
            <a:ext cx="6489819" cy="276999"/>
          </a:xfrm>
          <a:prstGeom prst="rect">
            <a:avLst/>
          </a:prstGeom>
          <a:noFill/>
        </p:spPr>
        <p:txBody>
          <a:bodyPr wrap="square" rtlCol="0">
            <a:spAutoFit/>
          </a:bodyPr>
          <a:lstStyle/>
          <a:p>
            <a:r>
              <a:rPr lang="en-CA" sz="1200" dirty="0"/>
              <a:t>Figure 27 detailed VR ratings (1 being strongly disagree, 5 strongly agree)</a:t>
            </a:r>
          </a:p>
        </p:txBody>
      </p:sp>
    </p:spTree>
    <p:extLst>
      <p:ext uri="{BB962C8B-B14F-4D97-AF65-F5344CB8AC3E}">
        <p14:creationId xmlns:p14="http://schemas.microsoft.com/office/powerpoint/2010/main" val="75900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7FF61E-4BA9-4C8B-AD03-05E9B2A40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
            <a:ext cx="12192000" cy="6309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166425F-5B9E-47A4-9DDB-F86B87375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614407"/>
            <a:ext cx="750779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586E4C1-D2ED-4C45-8C26-EF2029FEC6B0}"/>
              </a:ext>
            </a:extLst>
          </p:cNvPr>
          <p:cNvSpPr>
            <a:spLocks noGrp="1"/>
          </p:cNvSpPr>
          <p:nvPr>
            <p:ph type="title"/>
          </p:nvPr>
        </p:nvSpPr>
        <p:spPr>
          <a:xfrm>
            <a:off x="4401850" y="702156"/>
            <a:ext cx="7208958" cy="1013800"/>
          </a:xfrm>
        </p:spPr>
        <p:txBody>
          <a:bodyPr>
            <a:normAutofit/>
          </a:bodyPr>
          <a:lstStyle/>
          <a:p>
            <a:r>
              <a:rPr lang="en-US" dirty="0"/>
              <a:t>Results and Analysis</a:t>
            </a:r>
          </a:p>
        </p:txBody>
      </p:sp>
      <p:sp>
        <p:nvSpPr>
          <p:cNvPr id="3" name="Content Placeholder 2">
            <a:extLst>
              <a:ext uri="{FF2B5EF4-FFF2-40B4-BE49-F238E27FC236}">
                <a16:creationId xmlns:a16="http://schemas.microsoft.com/office/drawing/2014/main" id="{DD32226A-1F24-BF40-BD1F-59E89CD83BF9}"/>
              </a:ext>
            </a:extLst>
          </p:cNvPr>
          <p:cNvSpPr>
            <a:spLocks noGrp="1"/>
          </p:cNvSpPr>
          <p:nvPr>
            <p:ph idx="1"/>
          </p:nvPr>
        </p:nvSpPr>
        <p:spPr>
          <a:xfrm>
            <a:off x="4401849" y="2180496"/>
            <a:ext cx="7208957" cy="4045683"/>
          </a:xfrm>
        </p:spPr>
        <p:txBody>
          <a:bodyPr>
            <a:normAutofit/>
          </a:bodyPr>
          <a:lstStyle/>
          <a:p>
            <a:pPr>
              <a:lnSpc>
                <a:spcPct val="90000"/>
              </a:lnSpc>
            </a:pPr>
            <a:r>
              <a:rPr lang="en-US" dirty="0"/>
              <a:t>Comments</a:t>
            </a:r>
            <a:endParaRPr lang="en-US"/>
          </a:p>
          <a:p>
            <a:pPr lvl="1">
              <a:lnSpc>
                <a:spcPct val="90000"/>
              </a:lnSpc>
            </a:pPr>
            <a:r>
              <a:rPr lang="en-US" dirty="0"/>
              <a:t>Users liked accuracy and simplicity of the desktop app, but wanted more control over platforms and better depth cues</a:t>
            </a:r>
            <a:endParaRPr lang="en-US"/>
          </a:p>
          <a:p>
            <a:pPr lvl="1">
              <a:lnSpc>
                <a:spcPct val="90000"/>
              </a:lnSpc>
            </a:pPr>
            <a:r>
              <a:rPr lang="en-US" dirty="0"/>
              <a:t>Users liked the overall VR experience, “Being in a computer world was amazing”</a:t>
            </a:r>
            <a:endParaRPr lang="en-US"/>
          </a:p>
          <a:p>
            <a:pPr>
              <a:lnSpc>
                <a:spcPct val="90000"/>
              </a:lnSpc>
            </a:pPr>
            <a:r>
              <a:rPr lang="en-US" dirty="0"/>
              <a:t>Feature Requests</a:t>
            </a:r>
            <a:endParaRPr lang="en-US"/>
          </a:p>
          <a:p>
            <a:pPr lvl="1">
              <a:lnSpc>
                <a:spcPct val="90000"/>
              </a:lnSpc>
            </a:pPr>
            <a:r>
              <a:rPr lang="en-US" dirty="0"/>
              <a:t>Redo button</a:t>
            </a:r>
            <a:endParaRPr lang="en-US"/>
          </a:p>
          <a:p>
            <a:pPr lvl="1">
              <a:lnSpc>
                <a:spcPct val="90000"/>
              </a:lnSpc>
            </a:pPr>
            <a:r>
              <a:rPr lang="en-US" dirty="0"/>
              <a:t>Better accuracy and bigger menu buttons</a:t>
            </a:r>
            <a:endParaRPr lang="en-US"/>
          </a:p>
          <a:p>
            <a:pPr lvl="1">
              <a:lnSpc>
                <a:spcPct val="90000"/>
              </a:lnSpc>
            </a:pPr>
            <a:r>
              <a:rPr lang="en-US" dirty="0"/>
              <a:t>Ability to move full voxels after drawing them</a:t>
            </a:r>
            <a:endParaRPr lang="en-US"/>
          </a:p>
          <a:p>
            <a:pPr lvl="1">
              <a:lnSpc>
                <a:spcPct val="90000"/>
              </a:lnSpc>
            </a:pPr>
            <a:r>
              <a:rPr lang="en-US" dirty="0"/>
              <a:t>Visual overlays or colors to help differentiate voxels and reference model</a:t>
            </a:r>
            <a:endParaRPr lang="en-US"/>
          </a:p>
          <a:p>
            <a:pPr lvl="1">
              <a:lnSpc>
                <a:spcPct val="90000"/>
              </a:lnSpc>
            </a:pPr>
            <a:r>
              <a:rPr lang="en-US" dirty="0"/>
              <a:t>Transparent drawing platform</a:t>
            </a:r>
            <a:endParaRPr lang="en-US"/>
          </a:p>
          <a:p>
            <a:pPr lvl="1">
              <a:lnSpc>
                <a:spcPct val="90000"/>
              </a:lnSpc>
            </a:pPr>
            <a:r>
              <a:rPr lang="en-US" dirty="0"/>
              <a:t>A more natural position for the pen brush</a:t>
            </a:r>
            <a:endParaRPr lang="en-US"/>
          </a:p>
        </p:txBody>
      </p:sp>
      <p:pic>
        <p:nvPicPr>
          <p:cNvPr id="5" name="Graphic 4" descr="Speech">
            <a:extLst>
              <a:ext uri="{FF2B5EF4-FFF2-40B4-BE49-F238E27FC236}">
                <a16:creationId xmlns:a16="http://schemas.microsoft.com/office/drawing/2014/main" id="{963BB942-A6D9-614E-BA63-868C7043F5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5547" y="2363642"/>
            <a:ext cx="3005108" cy="3005108"/>
          </a:xfrm>
          <a:prstGeom prst="rect">
            <a:avLst/>
          </a:prstGeom>
        </p:spPr>
      </p:pic>
    </p:spTree>
    <p:extLst>
      <p:ext uri="{BB962C8B-B14F-4D97-AF65-F5344CB8AC3E}">
        <p14:creationId xmlns:p14="http://schemas.microsoft.com/office/powerpoint/2010/main" val="10267103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A53D8-D135-4395-8735-264F99B4EB69}"/>
              </a:ext>
            </a:extLst>
          </p:cNvPr>
          <p:cNvSpPr>
            <a:spLocks noGrp="1"/>
          </p:cNvSpPr>
          <p:nvPr>
            <p:ph type="title"/>
          </p:nvPr>
        </p:nvSpPr>
        <p:spPr/>
        <p:txBody>
          <a:bodyPr/>
          <a:lstStyle/>
          <a:p>
            <a:r>
              <a:rPr lang="en-CA" dirty="0"/>
              <a:t>CONCLUSIONS AND RECOMMENDATIONS</a:t>
            </a:r>
          </a:p>
        </p:txBody>
      </p:sp>
      <p:sp>
        <p:nvSpPr>
          <p:cNvPr id="3" name="Content Placeholder 2">
            <a:extLst>
              <a:ext uri="{FF2B5EF4-FFF2-40B4-BE49-F238E27FC236}">
                <a16:creationId xmlns:a16="http://schemas.microsoft.com/office/drawing/2014/main" id="{C88C63B5-3387-4CE4-A9E2-45BF472BB373}"/>
              </a:ext>
            </a:extLst>
          </p:cNvPr>
          <p:cNvSpPr>
            <a:spLocks noGrp="1"/>
          </p:cNvSpPr>
          <p:nvPr>
            <p:ph idx="1"/>
          </p:nvPr>
        </p:nvSpPr>
        <p:spPr/>
        <p:txBody>
          <a:bodyPr/>
          <a:lstStyle/>
          <a:p>
            <a:r>
              <a:rPr lang="en-CA" dirty="0"/>
              <a:t>Models were slightly more accurate using the desktop application, except for participants who were unfamiliar with the keyboard control scheme</a:t>
            </a:r>
          </a:p>
          <a:p>
            <a:r>
              <a:rPr lang="en-CA" dirty="0"/>
              <a:t>participants enjoyed the VR application, but found the accuracy and some controls lacking</a:t>
            </a:r>
          </a:p>
          <a:p>
            <a:r>
              <a:rPr lang="en-CA" dirty="0"/>
              <a:t>the desktop version of the application did not necessarily provide an easy test for drawing ability for all users</a:t>
            </a:r>
          </a:p>
          <a:p>
            <a:r>
              <a:rPr lang="en-CA" dirty="0"/>
              <a:t>VR and mid-air hand tracking may offer an easier path to digital art and design than traditional applications for users who are not already accustomed to traditional desktop control schemes</a:t>
            </a:r>
          </a:p>
        </p:txBody>
      </p:sp>
    </p:spTree>
    <p:extLst>
      <p:ext uri="{BB962C8B-B14F-4D97-AF65-F5344CB8AC3E}">
        <p14:creationId xmlns:p14="http://schemas.microsoft.com/office/powerpoint/2010/main" val="55541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0E56B-6E16-46AC-B80B-19DB8CD3F6C8}"/>
              </a:ext>
            </a:extLst>
          </p:cNvPr>
          <p:cNvSpPr>
            <a:spLocks noGrp="1"/>
          </p:cNvSpPr>
          <p:nvPr>
            <p:ph type="title"/>
          </p:nvPr>
        </p:nvSpPr>
        <p:spPr/>
        <p:txBody>
          <a:bodyPr/>
          <a:lstStyle/>
          <a:p>
            <a:r>
              <a:rPr lang="en-CA" dirty="0"/>
              <a:t>CONCLUSIONS AND RECOMMENDATIONS</a:t>
            </a:r>
          </a:p>
        </p:txBody>
      </p:sp>
      <p:sp>
        <p:nvSpPr>
          <p:cNvPr id="3" name="Content Placeholder 2">
            <a:extLst>
              <a:ext uri="{FF2B5EF4-FFF2-40B4-BE49-F238E27FC236}">
                <a16:creationId xmlns:a16="http://schemas.microsoft.com/office/drawing/2014/main" id="{8319D740-8304-4103-AFA9-122616569F09}"/>
              </a:ext>
            </a:extLst>
          </p:cNvPr>
          <p:cNvSpPr>
            <a:spLocks noGrp="1"/>
          </p:cNvSpPr>
          <p:nvPr>
            <p:ph idx="1"/>
          </p:nvPr>
        </p:nvSpPr>
        <p:spPr/>
        <p:txBody>
          <a:bodyPr/>
          <a:lstStyle/>
          <a:p>
            <a:r>
              <a:rPr lang="en-CA" dirty="0"/>
              <a:t>Interaction Improvements</a:t>
            </a:r>
          </a:p>
          <a:p>
            <a:pPr lvl="1"/>
            <a:r>
              <a:rPr lang="en-CA" dirty="0"/>
              <a:t>Flat buttons might be replaced with cubes or spheres, larger and further apart</a:t>
            </a:r>
          </a:p>
          <a:p>
            <a:pPr lvl="1"/>
            <a:r>
              <a:rPr lang="en-CA" dirty="0"/>
              <a:t>Buttons should not be placed around the fingertips </a:t>
            </a:r>
          </a:p>
          <a:p>
            <a:pPr lvl="1"/>
            <a:r>
              <a:rPr lang="en-CA" dirty="0"/>
              <a:t>The hand-held menu should be accessed infrequently</a:t>
            </a:r>
          </a:p>
          <a:p>
            <a:pPr lvl="1"/>
            <a:r>
              <a:rPr lang="en-CA" dirty="0"/>
              <a:t>Voice commands</a:t>
            </a:r>
          </a:p>
          <a:p>
            <a:pPr lvl="1"/>
            <a:r>
              <a:rPr lang="en-CA" dirty="0"/>
              <a:t>Adjust pinch drawing with delay and lower sensitivity</a:t>
            </a:r>
          </a:p>
          <a:p>
            <a:pPr lvl="1"/>
            <a:r>
              <a:rPr lang="en-CA" dirty="0"/>
              <a:t>An outer control circle on platform that moves in a physics-based manner</a:t>
            </a:r>
          </a:p>
          <a:p>
            <a:pPr lvl="1"/>
            <a:r>
              <a:rPr lang="en-CA" dirty="0"/>
              <a:t>Customize Leap Motion hands to prevent occlusion</a:t>
            </a:r>
          </a:p>
        </p:txBody>
      </p:sp>
    </p:spTree>
    <p:extLst>
      <p:ext uri="{BB962C8B-B14F-4D97-AF65-F5344CB8AC3E}">
        <p14:creationId xmlns:p14="http://schemas.microsoft.com/office/powerpoint/2010/main" val="96757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E0630-A901-4856-AEF8-8C6625C6C13D}"/>
              </a:ext>
            </a:extLst>
          </p:cNvPr>
          <p:cNvSpPr>
            <a:spLocks noGrp="1"/>
          </p:cNvSpPr>
          <p:nvPr>
            <p:ph type="title"/>
          </p:nvPr>
        </p:nvSpPr>
        <p:spPr/>
        <p:txBody>
          <a:bodyPr/>
          <a:lstStyle/>
          <a:p>
            <a:r>
              <a:rPr lang="en-CA" dirty="0"/>
              <a:t>CONCLUSIONS AND RECOMMENDATIONS</a:t>
            </a:r>
          </a:p>
        </p:txBody>
      </p:sp>
      <p:sp>
        <p:nvSpPr>
          <p:cNvPr id="3" name="Content Placeholder 2">
            <a:extLst>
              <a:ext uri="{FF2B5EF4-FFF2-40B4-BE49-F238E27FC236}">
                <a16:creationId xmlns:a16="http://schemas.microsoft.com/office/drawing/2014/main" id="{401F584A-2DD1-468D-99CB-6F21BF04E7A9}"/>
              </a:ext>
            </a:extLst>
          </p:cNvPr>
          <p:cNvSpPr>
            <a:spLocks noGrp="1"/>
          </p:cNvSpPr>
          <p:nvPr>
            <p:ph idx="1"/>
          </p:nvPr>
        </p:nvSpPr>
        <p:spPr/>
        <p:txBody>
          <a:bodyPr/>
          <a:lstStyle/>
          <a:p>
            <a:r>
              <a:rPr lang="en-CA" dirty="0"/>
              <a:t>Interaction Improvements</a:t>
            </a:r>
          </a:p>
          <a:p>
            <a:pPr lvl="1"/>
            <a:r>
              <a:rPr lang="en-CA" dirty="0"/>
              <a:t>Preview voxels and outline indicators</a:t>
            </a:r>
          </a:p>
          <a:p>
            <a:pPr lvl="1"/>
            <a:r>
              <a:rPr lang="en-CA" dirty="0"/>
              <a:t>Selecting and moving voxels</a:t>
            </a:r>
          </a:p>
          <a:p>
            <a:pPr lvl="1"/>
            <a:r>
              <a:rPr lang="en-CA" dirty="0"/>
              <a:t>Isolate portions of a model for viewing</a:t>
            </a:r>
          </a:p>
          <a:p>
            <a:pPr lvl="1"/>
            <a:r>
              <a:rPr lang="en-CA" dirty="0"/>
              <a:t>Pressure sensitivity</a:t>
            </a:r>
          </a:p>
        </p:txBody>
      </p:sp>
    </p:spTree>
    <p:extLst>
      <p:ext uri="{BB962C8B-B14F-4D97-AF65-F5344CB8AC3E}">
        <p14:creationId xmlns:p14="http://schemas.microsoft.com/office/powerpoint/2010/main" val="262055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AAAA4-B90F-421D-94D0-263541DE1EB3}"/>
              </a:ext>
            </a:extLst>
          </p:cNvPr>
          <p:cNvSpPr>
            <a:spLocks noGrp="1"/>
          </p:cNvSpPr>
          <p:nvPr>
            <p:ph type="title"/>
          </p:nvPr>
        </p:nvSpPr>
        <p:spPr/>
        <p:txBody>
          <a:bodyPr/>
          <a:lstStyle/>
          <a:p>
            <a:r>
              <a:rPr lang="en-CA" dirty="0"/>
              <a:t>CONCLUSIONS AND RECOMMENDATIONS</a:t>
            </a:r>
          </a:p>
        </p:txBody>
      </p:sp>
      <p:sp>
        <p:nvSpPr>
          <p:cNvPr id="3" name="Content Placeholder 2">
            <a:extLst>
              <a:ext uri="{FF2B5EF4-FFF2-40B4-BE49-F238E27FC236}">
                <a16:creationId xmlns:a16="http://schemas.microsoft.com/office/drawing/2014/main" id="{36C29B5C-8D9B-4C30-89AA-AB05BFFE8190}"/>
              </a:ext>
            </a:extLst>
          </p:cNvPr>
          <p:cNvSpPr>
            <a:spLocks noGrp="1"/>
          </p:cNvSpPr>
          <p:nvPr>
            <p:ph idx="1"/>
          </p:nvPr>
        </p:nvSpPr>
        <p:spPr/>
        <p:txBody>
          <a:bodyPr/>
          <a:lstStyle/>
          <a:p>
            <a:r>
              <a:rPr lang="en-CA" dirty="0"/>
              <a:t>Tutorial Improvements</a:t>
            </a:r>
          </a:p>
          <a:p>
            <a:pPr lvl="1"/>
            <a:r>
              <a:rPr lang="en-CA" dirty="0"/>
              <a:t>Buttons were difficult to operate</a:t>
            </a:r>
          </a:p>
          <a:p>
            <a:pPr lvl="1"/>
            <a:r>
              <a:rPr lang="en-CA" dirty="0"/>
              <a:t>Should use full body animated demonstration </a:t>
            </a:r>
          </a:p>
          <a:p>
            <a:pPr lvl="1"/>
            <a:r>
              <a:rPr lang="en-CA" dirty="0"/>
              <a:t>Should create a user profile that tailors gesture detection to user</a:t>
            </a:r>
          </a:p>
          <a:p>
            <a:pPr lvl="1"/>
            <a:endParaRPr lang="en-CA" dirty="0"/>
          </a:p>
        </p:txBody>
      </p:sp>
    </p:spTree>
    <p:extLst>
      <p:ext uri="{BB962C8B-B14F-4D97-AF65-F5344CB8AC3E}">
        <p14:creationId xmlns:p14="http://schemas.microsoft.com/office/powerpoint/2010/main" val="415766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604B7-BE9C-4BBE-A904-11777C5D4AFB}"/>
              </a:ext>
            </a:extLst>
          </p:cNvPr>
          <p:cNvSpPr>
            <a:spLocks noGrp="1"/>
          </p:cNvSpPr>
          <p:nvPr>
            <p:ph type="title"/>
          </p:nvPr>
        </p:nvSpPr>
        <p:spPr>
          <a:xfrm>
            <a:off x="581192" y="702156"/>
            <a:ext cx="11029616" cy="1013800"/>
          </a:xfrm>
        </p:spPr>
        <p:txBody>
          <a:bodyPr>
            <a:normAutofit/>
          </a:bodyPr>
          <a:lstStyle/>
          <a:p>
            <a:r>
              <a:rPr lang="en-CA"/>
              <a:t>Introduction</a:t>
            </a:r>
            <a:endParaRPr lang="en-CA" dirty="0"/>
          </a:p>
        </p:txBody>
      </p:sp>
      <p:sp>
        <p:nvSpPr>
          <p:cNvPr id="3" name="Content Placeholder 2">
            <a:extLst>
              <a:ext uri="{FF2B5EF4-FFF2-40B4-BE49-F238E27FC236}">
                <a16:creationId xmlns:a16="http://schemas.microsoft.com/office/drawing/2014/main" id="{43AD4062-8918-4733-8BB8-5CB5C0384F58}"/>
              </a:ext>
            </a:extLst>
          </p:cNvPr>
          <p:cNvSpPr>
            <a:spLocks noGrp="1"/>
          </p:cNvSpPr>
          <p:nvPr>
            <p:ph idx="1"/>
          </p:nvPr>
        </p:nvSpPr>
        <p:spPr>
          <a:xfrm>
            <a:off x="581192" y="2180496"/>
            <a:ext cx="7225075" cy="3678303"/>
          </a:xfrm>
        </p:spPr>
        <p:txBody>
          <a:bodyPr>
            <a:normAutofit/>
          </a:bodyPr>
          <a:lstStyle/>
          <a:p>
            <a:r>
              <a:rPr lang="en-CA" dirty="0"/>
              <a:t>Voxel drawing for the Oculus Rift and Leap Motion</a:t>
            </a:r>
          </a:p>
          <a:p>
            <a:endParaRPr lang="en-CA" dirty="0"/>
          </a:p>
          <a:p>
            <a:r>
              <a:rPr lang="en-CA" dirty="0"/>
              <a:t>Voxels?</a:t>
            </a:r>
          </a:p>
          <a:p>
            <a:pPr lvl="1"/>
            <a:r>
              <a:rPr lang="en-CA" dirty="0"/>
              <a:t>Volumetric Pixels</a:t>
            </a:r>
          </a:p>
          <a:p>
            <a:pPr lvl="1"/>
            <a:r>
              <a:rPr lang="en-CA" dirty="0"/>
              <a:t>Uniform sized cubes that build a 3D model</a:t>
            </a:r>
          </a:p>
          <a:p>
            <a:pPr lvl="1"/>
            <a:r>
              <a:rPr lang="en-CA" dirty="0"/>
              <a:t>“like Minecraft”</a:t>
            </a:r>
          </a:p>
          <a:p>
            <a:pPr lvl="1"/>
            <a:endParaRPr lang="en-CA" dirty="0"/>
          </a:p>
          <a:p>
            <a:r>
              <a:rPr lang="en-CA" dirty="0"/>
              <a:t>Leap Motion?</a:t>
            </a:r>
          </a:p>
        </p:txBody>
      </p:sp>
      <p:pic>
        <p:nvPicPr>
          <p:cNvPr id="6" name="Picture 5">
            <a:extLst>
              <a:ext uri="{FF2B5EF4-FFF2-40B4-BE49-F238E27FC236}">
                <a16:creationId xmlns:a16="http://schemas.microsoft.com/office/drawing/2014/main" id="{7AD72725-8C97-4CA0-8190-0E5A43620D90}"/>
              </a:ext>
            </a:extLst>
          </p:cNvPr>
          <p:cNvPicPr>
            <a:picLocks noChangeAspect="1"/>
          </p:cNvPicPr>
          <p:nvPr/>
        </p:nvPicPr>
        <p:blipFill rotWithShape="1">
          <a:blip r:embed="rId3"/>
          <a:srcRect r="3" b="11289"/>
          <a:stretch/>
        </p:blipFill>
        <p:spPr>
          <a:xfrm>
            <a:off x="8051799" y="1871133"/>
            <a:ext cx="3683001" cy="4504267"/>
          </a:xfrm>
          <a:prstGeom prst="rect">
            <a:avLst/>
          </a:prstGeom>
        </p:spPr>
      </p:pic>
      <p:sp>
        <p:nvSpPr>
          <p:cNvPr id="12" name="TextBox 11">
            <a:extLst>
              <a:ext uri="{FF2B5EF4-FFF2-40B4-BE49-F238E27FC236}">
                <a16:creationId xmlns:a16="http://schemas.microsoft.com/office/drawing/2014/main" id="{629AEF4E-2C5E-4BB2-BAAC-C820C9B58083}"/>
              </a:ext>
            </a:extLst>
          </p:cNvPr>
          <p:cNvSpPr txBox="1"/>
          <p:nvPr/>
        </p:nvSpPr>
        <p:spPr>
          <a:xfrm>
            <a:off x="6014431" y="6073382"/>
            <a:ext cx="3401994" cy="276999"/>
          </a:xfrm>
          <a:prstGeom prst="rect">
            <a:avLst/>
          </a:prstGeom>
          <a:noFill/>
        </p:spPr>
        <p:txBody>
          <a:bodyPr wrap="square" rtlCol="0">
            <a:spAutoFit/>
          </a:bodyPr>
          <a:lstStyle/>
          <a:p>
            <a:r>
              <a:rPr lang="en-CA" sz="1200" dirty="0"/>
              <a:t>Figure 1 voxels in Unity 3D</a:t>
            </a:r>
          </a:p>
        </p:txBody>
      </p:sp>
    </p:spTree>
    <p:extLst>
      <p:ext uri="{BB962C8B-B14F-4D97-AF65-F5344CB8AC3E}">
        <p14:creationId xmlns:p14="http://schemas.microsoft.com/office/powerpoint/2010/main" val="43114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0D8EE-2E41-409E-BFBA-33BAE537DBE0}"/>
              </a:ext>
            </a:extLst>
          </p:cNvPr>
          <p:cNvSpPr>
            <a:spLocks noGrp="1"/>
          </p:cNvSpPr>
          <p:nvPr>
            <p:ph type="title"/>
          </p:nvPr>
        </p:nvSpPr>
        <p:spPr/>
        <p:txBody>
          <a:bodyPr/>
          <a:lstStyle/>
          <a:p>
            <a:r>
              <a:rPr lang="en-CA" dirty="0"/>
              <a:t>CONCLUSIONS AND RECOMMENDATIONS</a:t>
            </a:r>
          </a:p>
        </p:txBody>
      </p:sp>
      <p:sp>
        <p:nvSpPr>
          <p:cNvPr id="3" name="Content Placeholder 2">
            <a:extLst>
              <a:ext uri="{FF2B5EF4-FFF2-40B4-BE49-F238E27FC236}">
                <a16:creationId xmlns:a16="http://schemas.microsoft.com/office/drawing/2014/main" id="{C42E5D00-87F8-4CC3-ABE8-70BF9845DFE9}"/>
              </a:ext>
            </a:extLst>
          </p:cNvPr>
          <p:cNvSpPr>
            <a:spLocks noGrp="1"/>
          </p:cNvSpPr>
          <p:nvPr>
            <p:ph idx="1"/>
          </p:nvPr>
        </p:nvSpPr>
        <p:spPr/>
        <p:txBody>
          <a:bodyPr/>
          <a:lstStyle/>
          <a:p>
            <a:r>
              <a:rPr lang="en-CA" dirty="0"/>
              <a:t>Limitations</a:t>
            </a:r>
          </a:p>
          <a:p>
            <a:pPr lvl="1"/>
            <a:r>
              <a:rPr lang="en-CA" dirty="0"/>
              <a:t>“Demand Characteristic” [14]</a:t>
            </a:r>
          </a:p>
          <a:p>
            <a:pPr lvl="1"/>
            <a:r>
              <a:rPr lang="en-CA" dirty="0"/>
              <a:t>Disabled features</a:t>
            </a:r>
          </a:p>
          <a:p>
            <a:pPr lvl="1"/>
            <a:r>
              <a:rPr lang="en-CA" dirty="0"/>
              <a:t>Differences in reference models</a:t>
            </a:r>
          </a:p>
          <a:p>
            <a:pPr lvl="1"/>
            <a:r>
              <a:rPr lang="en-CA" dirty="0"/>
              <a:t>Some more background questions such as desktop gaming experience may have helped</a:t>
            </a:r>
          </a:p>
          <a:p>
            <a:pPr lvl="1"/>
            <a:endParaRPr lang="en-CA" dirty="0"/>
          </a:p>
          <a:p>
            <a:endParaRPr lang="en-CA" dirty="0"/>
          </a:p>
        </p:txBody>
      </p:sp>
    </p:spTree>
    <p:extLst>
      <p:ext uri="{BB962C8B-B14F-4D97-AF65-F5344CB8AC3E}">
        <p14:creationId xmlns:p14="http://schemas.microsoft.com/office/powerpoint/2010/main" val="58762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975A2-9B8D-4AD8-9E66-739B4BF582F2}"/>
              </a:ext>
            </a:extLst>
          </p:cNvPr>
          <p:cNvSpPr>
            <a:spLocks noGrp="1"/>
          </p:cNvSpPr>
          <p:nvPr>
            <p:ph type="title"/>
          </p:nvPr>
        </p:nvSpPr>
        <p:spPr/>
        <p:txBody>
          <a:bodyPr/>
          <a:lstStyle/>
          <a:p>
            <a:r>
              <a:rPr lang="en-CA" dirty="0"/>
              <a:t>Questions?</a:t>
            </a:r>
          </a:p>
        </p:txBody>
      </p:sp>
      <p:sp>
        <p:nvSpPr>
          <p:cNvPr id="3" name="Text Placeholder 2">
            <a:extLst>
              <a:ext uri="{FF2B5EF4-FFF2-40B4-BE49-F238E27FC236}">
                <a16:creationId xmlns:a16="http://schemas.microsoft.com/office/drawing/2014/main" id="{DFFCF901-10A3-4FED-8121-184FE3EFD926}"/>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8876795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36BA3-BA35-4B79-8048-DE18329F4078}"/>
              </a:ext>
            </a:extLst>
          </p:cNvPr>
          <p:cNvSpPr>
            <a:spLocks noGrp="1"/>
          </p:cNvSpPr>
          <p:nvPr>
            <p:ph type="title"/>
          </p:nvPr>
        </p:nvSpPr>
        <p:spPr/>
        <p:txBody>
          <a:bodyPr/>
          <a:lstStyle/>
          <a:p>
            <a:r>
              <a:rPr lang="en-CA" dirty="0"/>
              <a:t>References</a:t>
            </a:r>
          </a:p>
        </p:txBody>
      </p:sp>
      <p:sp>
        <p:nvSpPr>
          <p:cNvPr id="3" name="Content Placeholder 2">
            <a:extLst>
              <a:ext uri="{FF2B5EF4-FFF2-40B4-BE49-F238E27FC236}">
                <a16:creationId xmlns:a16="http://schemas.microsoft.com/office/drawing/2014/main" id="{631905B9-949E-4817-932C-4ADE1C98017F}"/>
              </a:ext>
            </a:extLst>
          </p:cNvPr>
          <p:cNvSpPr>
            <a:spLocks noGrp="1"/>
          </p:cNvSpPr>
          <p:nvPr>
            <p:ph idx="1"/>
          </p:nvPr>
        </p:nvSpPr>
        <p:spPr/>
        <p:txBody>
          <a:bodyPr>
            <a:normAutofit fontScale="92500" lnSpcReduction="10000"/>
          </a:bodyPr>
          <a:lstStyle/>
          <a:p>
            <a:pPr marL="342900" indent="-342900">
              <a:buFont typeface="+mj-lt"/>
              <a:buAutoNum type="arabicPeriod"/>
            </a:pPr>
            <a:r>
              <a:rPr lang="en-CA" dirty="0"/>
              <a:t> ‘Leap Motion”, </a:t>
            </a:r>
            <a:r>
              <a:rPr lang="en-CA" i="1" dirty="0"/>
              <a:t>Leap Motion</a:t>
            </a:r>
            <a:r>
              <a:rPr lang="en-CA" dirty="0"/>
              <a:t>, 2018. [Online].  Available:  https://www.leapmotion.com/ [Accessed: 07-Jul-2018].</a:t>
            </a:r>
          </a:p>
          <a:p>
            <a:pPr marL="342900" indent="-342900">
              <a:buFont typeface="+mj-lt"/>
              <a:buAutoNum type="arabicPeriod"/>
            </a:pPr>
            <a:r>
              <a:rPr lang="en-CA" dirty="0"/>
              <a:t>A. Colgan, “How Does the Leap Motion Controller Work?,” </a:t>
            </a:r>
            <a:r>
              <a:rPr lang="en-CA" i="1" dirty="0"/>
              <a:t>Leap Motion Blog</a:t>
            </a:r>
            <a:r>
              <a:rPr lang="en-CA" dirty="0"/>
              <a:t>, 18-Jan-2017. [Online]. Available: http://blog.leapmotion.com/hardware-to-software-how-does-the-leap-motion-controller-work/. [Accessed: 07-Jul-2018].</a:t>
            </a:r>
          </a:p>
          <a:p>
            <a:pPr marL="342900" indent="-342900">
              <a:buFont typeface="+mj-lt"/>
              <a:buAutoNum type="arabicPeriod"/>
            </a:pPr>
            <a:r>
              <a:rPr lang="en-CA" dirty="0"/>
              <a:t>J. </a:t>
            </a:r>
            <a:r>
              <a:rPr lang="en-CA" dirty="0" err="1"/>
              <a:t>Boritz</a:t>
            </a:r>
            <a:r>
              <a:rPr lang="en-CA" dirty="0"/>
              <a:t> and K. S. Booth. “A study of interactive 3D point location in a computer simulated virtual environment”. 1997. </a:t>
            </a:r>
            <a:r>
              <a:rPr lang="en-CA" i="1" dirty="0"/>
              <a:t>In Proceedings of the ACM symposium on Virtual reality software and technology (VRST '97)</a:t>
            </a:r>
            <a:r>
              <a:rPr lang="en-CA" dirty="0"/>
              <a:t>. ACM, New York, NY, USA, 181-187. DOI=http://dx.doi.org/10.1145/261135.261168 </a:t>
            </a:r>
          </a:p>
          <a:p>
            <a:pPr marL="342900" indent="-342900">
              <a:buFont typeface="+mj-lt"/>
              <a:buAutoNum type="arabicPeriod"/>
            </a:pPr>
            <a:r>
              <a:rPr lang="en-CA" dirty="0"/>
              <a:t>R. Aigner, D. </a:t>
            </a:r>
            <a:r>
              <a:rPr lang="en-CA" dirty="0" err="1"/>
              <a:t>Wigdor</a:t>
            </a:r>
            <a:r>
              <a:rPr lang="en-CA" dirty="0"/>
              <a:t>, H. Benko, M. Haller, D. </a:t>
            </a:r>
            <a:r>
              <a:rPr lang="en-CA" dirty="0" err="1"/>
              <a:t>Lindbauer</a:t>
            </a:r>
            <a:r>
              <a:rPr lang="en-CA" dirty="0"/>
              <a:t>, A. Ion, S. Zhao, J. Koh, "Understanding Mid-Air Hand Gestures: A Study of Human Preferences in Usage of Gesture Types for HCI," </a:t>
            </a:r>
            <a:r>
              <a:rPr lang="en-CA" i="1" dirty="0"/>
              <a:t>Microsoft Research Technical Report MSR-TR-2012-111</a:t>
            </a:r>
            <a:r>
              <a:rPr lang="en-CA" dirty="0"/>
              <a:t>, Nov. 2012. [Online]. Available: https://www.microsoft.com/en-us/research/publication/understanding-mid-air-hand-gestures-a-study-of-human-preferences-in-usage-of-gesture-types-for-hci/ [Accessed on: July 1, 2018].</a:t>
            </a:r>
          </a:p>
          <a:p>
            <a:pPr marL="342900" indent="-342900">
              <a:buFont typeface="+mj-lt"/>
              <a:buAutoNum type="arabicPeriod"/>
            </a:pPr>
            <a:r>
              <a:rPr lang="en-CA" dirty="0"/>
              <a:t>J. Cui, A. </a:t>
            </a:r>
            <a:r>
              <a:rPr lang="en-CA" dirty="0" err="1"/>
              <a:t>Kuijper</a:t>
            </a:r>
            <a:r>
              <a:rPr lang="en-CA" dirty="0"/>
              <a:t> and A. </a:t>
            </a:r>
            <a:r>
              <a:rPr lang="en-CA" dirty="0" err="1"/>
              <a:t>Sourin</a:t>
            </a:r>
            <a:r>
              <a:rPr lang="en-CA" dirty="0"/>
              <a:t>. "Exploration of Natural Free-Hand Interaction for Shape Modeling Using Leap Motion Controller". 2016 </a:t>
            </a:r>
            <a:r>
              <a:rPr lang="en-CA" i="1" dirty="0"/>
              <a:t>International Conference on Cyberworlds (CW), Chongqing,</a:t>
            </a:r>
            <a:r>
              <a:rPr lang="en-CA" dirty="0"/>
              <a:t> 2016, pp. 41-48. </a:t>
            </a:r>
            <a:r>
              <a:rPr lang="en-CA" dirty="0" err="1"/>
              <a:t>doi</a:t>
            </a:r>
            <a:r>
              <a:rPr lang="en-CA" dirty="0"/>
              <a:t>: 10.1109/CW.2016.14</a:t>
            </a:r>
          </a:p>
        </p:txBody>
      </p:sp>
    </p:spTree>
    <p:extLst>
      <p:ext uri="{BB962C8B-B14F-4D97-AF65-F5344CB8AC3E}">
        <p14:creationId xmlns:p14="http://schemas.microsoft.com/office/powerpoint/2010/main" val="6873502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36BA3-BA35-4B79-8048-DE18329F4078}"/>
              </a:ext>
            </a:extLst>
          </p:cNvPr>
          <p:cNvSpPr>
            <a:spLocks noGrp="1"/>
          </p:cNvSpPr>
          <p:nvPr>
            <p:ph type="title"/>
          </p:nvPr>
        </p:nvSpPr>
        <p:spPr/>
        <p:txBody>
          <a:bodyPr/>
          <a:lstStyle/>
          <a:p>
            <a:r>
              <a:rPr lang="en-CA" dirty="0"/>
              <a:t>References</a:t>
            </a:r>
          </a:p>
        </p:txBody>
      </p:sp>
      <p:sp>
        <p:nvSpPr>
          <p:cNvPr id="3" name="Content Placeholder 2">
            <a:extLst>
              <a:ext uri="{FF2B5EF4-FFF2-40B4-BE49-F238E27FC236}">
                <a16:creationId xmlns:a16="http://schemas.microsoft.com/office/drawing/2014/main" id="{631905B9-949E-4817-932C-4ADE1C98017F}"/>
              </a:ext>
            </a:extLst>
          </p:cNvPr>
          <p:cNvSpPr>
            <a:spLocks noGrp="1"/>
          </p:cNvSpPr>
          <p:nvPr>
            <p:ph idx="1"/>
          </p:nvPr>
        </p:nvSpPr>
        <p:spPr/>
        <p:txBody>
          <a:bodyPr>
            <a:normAutofit fontScale="92500" lnSpcReduction="10000"/>
          </a:bodyPr>
          <a:lstStyle/>
          <a:p>
            <a:pPr marL="342900" indent="-342900">
              <a:buFont typeface="+mj-lt"/>
              <a:buAutoNum type="arabicPeriod" startAt="6"/>
            </a:pPr>
            <a:r>
              <a:rPr lang="en-CA" dirty="0"/>
              <a:t>J. Cui and A. </a:t>
            </a:r>
            <a:r>
              <a:rPr lang="en-CA" dirty="0" err="1"/>
              <a:t>Sourin</a:t>
            </a:r>
            <a:r>
              <a:rPr lang="en-CA" dirty="0"/>
              <a:t>. “Interactive shape modeling using leap motion controller”. 2017. </a:t>
            </a:r>
            <a:r>
              <a:rPr lang="en-CA" i="1" dirty="0"/>
              <a:t>In SIGGRAPH Asia 2017 Technical Briefs (SA '17)</a:t>
            </a:r>
            <a:r>
              <a:rPr lang="en-CA" dirty="0"/>
              <a:t>. ACM, New York, NY, USA, Article 3, 4 pages. DOI: https://doi.org/10.1145/3145749.3149437</a:t>
            </a:r>
          </a:p>
          <a:p>
            <a:pPr marL="342900" indent="-342900">
              <a:buFont typeface="+mj-lt"/>
              <a:buAutoNum type="arabicPeriod" startAt="6"/>
            </a:pPr>
            <a:r>
              <a:rPr lang="en-CA" dirty="0"/>
              <a:t>T. </a:t>
            </a:r>
            <a:r>
              <a:rPr lang="en-CA" dirty="0" err="1"/>
              <a:t>Oe</a:t>
            </a:r>
            <a:r>
              <a:rPr lang="en-CA" dirty="0"/>
              <a:t>, B. </a:t>
            </a:r>
            <a:r>
              <a:rPr lang="en-CA" dirty="0" err="1"/>
              <a:t>Shizuki</a:t>
            </a:r>
            <a:r>
              <a:rPr lang="en-CA" dirty="0"/>
              <a:t>, and J. Tanaka. “ Scan modeling: 3d modeling techniques using cross section of a shape”. 2012. </a:t>
            </a:r>
            <a:r>
              <a:rPr lang="en-CA" i="1" dirty="0"/>
              <a:t>In Proceedings of the 10th Asia pacific conference on Computer Human Interaction (APCHI '12)</a:t>
            </a:r>
            <a:r>
              <a:rPr lang="en-CA" dirty="0"/>
              <a:t>. ACM, New York, NY, USA, 243-250. DOI: https://doi.org/10.1145/2350046.2350096</a:t>
            </a:r>
          </a:p>
          <a:p>
            <a:pPr marL="342900" indent="-342900">
              <a:buFont typeface="+mj-lt"/>
              <a:buAutoNum type="arabicPeriod" startAt="6"/>
            </a:pPr>
            <a:r>
              <a:rPr lang="en-CA" dirty="0"/>
              <a:t>T. Grossman, R. Balakrishnan, G. Kurtenbach, G. Fitzmaurice, A. Khan, and B. Buxton. “Interaction techniques for 3D modeling on large displays”. 2001.</a:t>
            </a:r>
            <a:r>
              <a:rPr lang="en-CA" i="1" dirty="0"/>
              <a:t> In Proceedings of the 2001 Symposium on Interactive 3D graphics (I3D '01).</a:t>
            </a:r>
            <a:r>
              <a:rPr lang="en-CA" dirty="0"/>
              <a:t> ACM, New York, NY, USA, 17-23. DOI=http://dx.doi.org/10.1145/364338.364341</a:t>
            </a:r>
          </a:p>
          <a:p>
            <a:pPr marL="342900" indent="-342900">
              <a:buFont typeface="+mj-lt"/>
              <a:buAutoNum type="arabicPeriod" startAt="6"/>
            </a:pPr>
            <a:r>
              <a:rPr lang="en-CA" dirty="0"/>
              <a:t>T.  Igarashi, J. F. Hughes. “A suggestive interface for 3D drawing”. 2006.</a:t>
            </a:r>
            <a:r>
              <a:rPr lang="en-CA" i="1" dirty="0"/>
              <a:t> In ACM SIGGRAPH 2006 Courses (SIGGRAPH '06)</a:t>
            </a:r>
            <a:r>
              <a:rPr lang="en-CA" dirty="0"/>
              <a:t>. ACM, New York, NY, USA, Article 10 . DOI: https://doi.org/10.1145/1185657.1185771</a:t>
            </a:r>
          </a:p>
          <a:p>
            <a:pPr marL="342900" indent="-342900">
              <a:buFont typeface="+mj-lt"/>
              <a:buAutoNum type="arabicPeriod" startAt="6"/>
            </a:pPr>
            <a:r>
              <a:rPr lang="en-CA" dirty="0"/>
              <a:t>”Orion Beta”. </a:t>
            </a:r>
            <a:r>
              <a:rPr lang="en-CA" i="1" dirty="0"/>
              <a:t>Leap Motion / Developer</a:t>
            </a:r>
            <a:r>
              <a:rPr lang="en-CA" dirty="0"/>
              <a:t>. 2017 [Online]. Available: https://developer.leapmotion.com/orion/. [Accessed: 07-Jul-2018].</a:t>
            </a:r>
          </a:p>
        </p:txBody>
      </p:sp>
    </p:spTree>
    <p:extLst>
      <p:ext uri="{BB962C8B-B14F-4D97-AF65-F5344CB8AC3E}">
        <p14:creationId xmlns:p14="http://schemas.microsoft.com/office/powerpoint/2010/main" val="19718849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36BA3-BA35-4B79-8048-DE18329F4078}"/>
              </a:ext>
            </a:extLst>
          </p:cNvPr>
          <p:cNvSpPr>
            <a:spLocks noGrp="1"/>
          </p:cNvSpPr>
          <p:nvPr>
            <p:ph type="title"/>
          </p:nvPr>
        </p:nvSpPr>
        <p:spPr/>
        <p:txBody>
          <a:bodyPr/>
          <a:lstStyle/>
          <a:p>
            <a:r>
              <a:rPr lang="en-CA" dirty="0"/>
              <a:t>References</a:t>
            </a:r>
          </a:p>
        </p:txBody>
      </p:sp>
      <p:sp>
        <p:nvSpPr>
          <p:cNvPr id="3" name="Content Placeholder 2">
            <a:extLst>
              <a:ext uri="{FF2B5EF4-FFF2-40B4-BE49-F238E27FC236}">
                <a16:creationId xmlns:a16="http://schemas.microsoft.com/office/drawing/2014/main" id="{631905B9-949E-4817-932C-4ADE1C98017F}"/>
              </a:ext>
            </a:extLst>
          </p:cNvPr>
          <p:cNvSpPr>
            <a:spLocks noGrp="1"/>
          </p:cNvSpPr>
          <p:nvPr>
            <p:ph idx="1"/>
          </p:nvPr>
        </p:nvSpPr>
        <p:spPr/>
        <p:txBody>
          <a:bodyPr>
            <a:normAutofit/>
          </a:bodyPr>
          <a:lstStyle/>
          <a:p>
            <a:pPr marL="342900" indent="-342900">
              <a:buFont typeface="+mj-lt"/>
              <a:buAutoNum type="arabicPeriod" startAt="11"/>
            </a:pPr>
            <a:r>
              <a:rPr lang="en-CA" dirty="0"/>
              <a:t>A. </a:t>
            </a:r>
            <a:r>
              <a:rPr lang="en-CA" dirty="0" err="1"/>
              <a:t>Stavrinou</a:t>
            </a:r>
            <a:r>
              <a:rPr lang="en-CA" dirty="0"/>
              <a:t>. “Unity Voxel Tutorial Part 1: Generating Meshes from Code,” </a:t>
            </a:r>
            <a:r>
              <a:rPr lang="en-CA" i="1" dirty="0"/>
              <a:t>Student Game Dev</a:t>
            </a:r>
            <a:r>
              <a:rPr lang="en-CA" dirty="0"/>
              <a:t>, 2013. [Online]. Available: http://studentgamedev.blogspot.com/2013/08/unity-voxel-tutorial-part-1-generating.html. [Accessed: 07-Jul-2018].</a:t>
            </a:r>
          </a:p>
          <a:p>
            <a:pPr marL="342900" indent="-342900">
              <a:buFont typeface="+mj-lt"/>
              <a:buAutoNum type="arabicPeriod" startAt="11"/>
            </a:pPr>
            <a:r>
              <a:rPr lang="en-CA" dirty="0"/>
              <a:t>S. Gordon. “Parsing </a:t>
            </a:r>
            <a:r>
              <a:rPr lang="en-CA" dirty="0" err="1"/>
              <a:t>Wavefront</a:t>
            </a:r>
            <a:r>
              <a:rPr lang="en-CA" dirty="0"/>
              <a:t> OBJ files in C#”. Stefan Gordon.com. 2015. [Online]. Available: https://www.stefangordon.com/parsing-wavefront-obj-files-in-c/. [Accessed: 07-Jul-2018].</a:t>
            </a:r>
          </a:p>
          <a:p>
            <a:pPr marL="342900" indent="-342900">
              <a:buFont typeface="+mj-lt"/>
              <a:buAutoNum type="arabicPeriod" startAt="11"/>
            </a:pPr>
            <a:r>
              <a:rPr lang="en-CA" dirty="0"/>
              <a:t>D. Chen, X. Tian, Y. Shen and M. </a:t>
            </a:r>
            <a:r>
              <a:rPr lang="en-CA" dirty="0" err="1"/>
              <a:t>Ouhyoung</a:t>
            </a:r>
            <a:r>
              <a:rPr lang="en-CA" dirty="0"/>
              <a:t>. “ On Visual Similarity Based 3D Model Retrieval”. 2013. </a:t>
            </a:r>
            <a:r>
              <a:rPr lang="en-CA" i="1" dirty="0"/>
              <a:t>Computer Graphics Forum</a:t>
            </a:r>
            <a:r>
              <a:rPr lang="en-CA" dirty="0"/>
              <a:t>, 22: 223-232. doi:10.1111/1467-8659.00669</a:t>
            </a:r>
          </a:p>
          <a:p>
            <a:pPr marL="342900" indent="-342900">
              <a:buFont typeface="+mj-lt"/>
              <a:buAutoNum type="arabicPeriod" startAt="11"/>
            </a:pPr>
            <a:r>
              <a:rPr lang="en-CA" dirty="0"/>
              <a:t>B. Brown, S. Reeves, and S. Sherwood. “Into the wild: challenges and opportunities for field trial methods”. 2011.</a:t>
            </a:r>
            <a:r>
              <a:rPr lang="en-CA" i="1" dirty="0"/>
              <a:t> In Proceedings of the SIGCHI Conference on Human Factors in Computing Systems (CHI '11)</a:t>
            </a:r>
            <a:r>
              <a:rPr lang="en-CA" dirty="0"/>
              <a:t>. ACM, New York, NY, USA, 1657-1666. DOI: https://doi.org/10.1145/1978942.1979185</a:t>
            </a:r>
          </a:p>
        </p:txBody>
      </p:sp>
    </p:spTree>
    <p:extLst>
      <p:ext uri="{BB962C8B-B14F-4D97-AF65-F5344CB8AC3E}">
        <p14:creationId xmlns:p14="http://schemas.microsoft.com/office/powerpoint/2010/main" val="2147870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BEC19-43D6-448D-8677-476A09E49424}"/>
              </a:ext>
            </a:extLst>
          </p:cNvPr>
          <p:cNvSpPr>
            <a:spLocks noGrp="1"/>
          </p:cNvSpPr>
          <p:nvPr>
            <p:ph type="title"/>
          </p:nvPr>
        </p:nvSpPr>
        <p:spPr>
          <a:xfrm>
            <a:off x="4957011" y="609600"/>
            <a:ext cx="6310546" cy="1165412"/>
          </a:xfrm>
        </p:spPr>
        <p:txBody>
          <a:bodyPr>
            <a:normAutofit/>
          </a:bodyPr>
          <a:lstStyle/>
          <a:p>
            <a:r>
              <a:rPr lang="en-CA" dirty="0"/>
              <a:t>Introduction</a:t>
            </a:r>
          </a:p>
        </p:txBody>
      </p:sp>
      <p:sp>
        <p:nvSpPr>
          <p:cNvPr id="3" name="Content Placeholder 2">
            <a:extLst>
              <a:ext uri="{FF2B5EF4-FFF2-40B4-BE49-F238E27FC236}">
                <a16:creationId xmlns:a16="http://schemas.microsoft.com/office/drawing/2014/main" id="{B9276C90-0B62-49C6-A81E-6A86CC14CBC3}"/>
              </a:ext>
            </a:extLst>
          </p:cNvPr>
          <p:cNvSpPr>
            <a:spLocks noGrp="1"/>
          </p:cNvSpPr>
          <p:nvPr>
            <p:ph idx="1"/>
          </p:nvPr>
        </p:nvSpPr>
        <p:spPr>
          <a:xfrm>
            <a:off x="4957011" y="1905802"/>
            <a:ext cx="6310546" cy="3885398"/>
          </a:xfrm>
        </p:spPr>
        <p:txBody>
          <a:bodyPr>
            <a:normAutofit/>
          </a:bodyPr>
          <a:lstStyle/>
          <a:p>
            <a:r>
              <a:rPr lang="en-CA" dirty="0"/>
              <a:t>Leap Motion is a third party hand tracking system</a:t>
            </a:r>
          </a:p>
          <a:p>
            <a:pPr lvl="1"/>
            <a:r>
              <a:rPr lang="en-CA" dirty="0"/>
              <a:t>Desktop and VR use</a:t>
            </a:r>
          </a:p>
          <a:p>
            <a:pPr lvl="1"/>
            <a:r>
              <a:rPr lang="en-CA" dirty="0"/>
              <a:t>Uses cameras and infrared LED’s to track arm and hand movement</a:t>
            </a:r>
          </a:p>
          <a:p>
            <a:pPr lvl="1"/>
            <a:r>
              <a:rPr lang="en-CA" dirty="0"/>
              <a:t>Builds set of 3D arms and hands</a:t>
            </a:r>
          </a:p>
          <a:p>
            <a:pPr lvl="1"/>
            <a:r>
              <a:rPr lang="en-CA" dirty="0"/>
              <a:t>SDK for Unity 3D includes interaction with objects</a:t>
            </a:r>
          </a:p>
        </p:txBody>
      </p:sp>
      <p:pic>
        <p:nvPicPr>
          <p:cNvPr id="4" name="Picture 3" descr="The Leap Motion demo [https://www.leapmotion.com/]">
            <a:extLst>
              <a:ext uri="{FF2B5EF4-FFF2-40B4-BE49-F238E27FC236}">
                <a16:creationId xmlns:a16="http://schemas.microsoft.com/office/drawing/2014/main" id="{2B1D0851-FF81-444F-B501-AE10067D408A}"/>
              </a:ext>
            </a:extLst>
          </p:cNvPr>
          <p:cNvPicPr>
            <a:picLocks noChangeAspect="1"/>
          </p:cNvPicPr>
          <p:nvPr/>
        </p:nvPicPr>
        <p:blipFill>
          <a:blip r:embed="rId3"/>
          <a:stretch>
            <a:fillRect/>
          </a:stretch>
        </p:blipFill>
        <p:spPr>
          <a:xfrm>
            <a:off x="640079" y="1107486"/>
            <a:ext cx="3225219" cy="1693239"/>
          </a:xfrm>
          <a:prstGeom prst="rect">
            <a:avLst/>
          </a:prstGeom>
        </p:spPr>
      </p:pic>
      <p:pic>
        <p:nvPicPr>
          <p:cNvPr id="1026" name="Picture 2" descr="Leap Motion Hardware field of view [http://blog.leapmotion.com/hardware-to-software-how-does-the-leap-motion-controller-work/]">
            <a:extLst>
              <a:ext uri="{FF2B5EF4-FFF2-40B4-BE49-F238E27FC236}">
                <a16:creationId xmlns:a16="http://schemas.microsoft.com/office/drawing/2014/main" id="{47F8F096-3F6B-4A9A-91A7-1419372AA8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965" y="3313134"/>
            <a:ext cx="3217333" cy="213952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FF3992D-F952-4B1E-A651-377373A037F2}"/>
              </a:ext>
            </a:extLst>
          </p:cNvPr>
          <p:cNvSpPr txBox="1"/>
          <p:nvPr/>
        </p:nvSpPr>
        <p:spPr>
          <a:xfrm>
            <a:off x="640079" y="5637311"/>
            <a:ext cx="3772433" cy="276999"/>
          </a:xfrm>
          <a:prstGeom prst="rect">
            <a:avLst/>
          </a:prstGeom>
          <a:noFill/>
        </p:spPr>
        <p:txBody>
          <a:bodyPr wrap="square" rtlCol="0">
            <a:spAutoFit/>
          </a:bodyPr>
          <a:lstStyle/>
          <a:p>
            <a:r>
              <a:rPr lang="en-CA" sz="1200" dirty="0"/>
              <a:t>Figure 2 Leap Motion demo [1], Leap Motion range [2]</a:t>
            </a:r>
          </a:p>
        </p:txBody>
      </p:sp>
    </p:spTree>
    <p:extLst>
      <p:ext uri="{BB962C8B-B14F-4D97-AF65-F5344CB8AC3E}">
        <p14:creationId xmlns:p14="http://schemas.microsoft.com/office/powerpoint/2010/main" val="17387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F907F-084F-4ACD-BCE5-294D8C9552AF}"/>
              </a:ext>
            </a:extLst>
          </p:cNvPr>
          <p:cNvSpPr>
            <a:spLocks noGrp="1"/>
          </p:cNvSpPr>
          <p:nvPr>
            <p:ph type="title"/>
          </p:nvPr>
        </p:nvSpPr>
        <p:spPr/>
        <p:txBody>
          <a:bodyPr/>
          <a:lstStyle/>
          <a:p>
            <a:r>
              <a:rPr lang="en-CA" dirty="0"/>
              <a:t>Background and Related Work</a:t>
            </a:r>
          </a:p>
        </p:txBody>
      </p:sp>
      <p:sp>
        <p:nvSpPr>
          <p:cNvPr id="3" name="Content Placeholder 2">
            <a:extLst>
              <a:ext uri="{FF2B5EF4-FFF2-40B4-BE49-F238E27FC236}">
                <a16:creationId xmlns:a16="http://schemas.microsoft.com/office/drawing/2014/main" id="{5B62133F-886B-4DBA-932C-661AC650A03B}"/>
              </a:ext>
            </a:extLst>
          </p:cNvPr>
          <p:cNvSpPr>
            <a:spLocks noGrp="1"/>
          </p:cNvSpPr>
          <p:nvPr>
            <p:ph idx="1"/>
          </p:nvPr>
        </p:nvSpPr>
        <p:spPr/>
        <p:txBody>
          <a:bodyPr>
            <a:normAutofit fontScale="85000" lnSpcReduction="20000"/>
          </a:bodyPr>
          <a:lstStyle/>
          <a:p>
            <a:r>
              <a:rPr lang="en-CA" dirty="0"/>
              <a:t>Aigner et al. categorize preferred gestures</a:t>
            </a:r>
          </a:p>
          <a:p>
            <a:pPr lvl="1"/>
            <a:r>
              <a:rPr lang="en-CA" dirty="0"/>
              <a:t>Grasping/releasing for selection</a:t>
            </a:r>
          </a:p>
          <a:p>
            <a:pPr lvl="1"/>
            <a:r>
              <a:rPr lang="en-CA" dirty="0"/>
              <a:t>Pointing to move objects</a:t>
            </a:r>
          </a:p>
          <a:p>
            <a:pPr lvl="1"/>
            <a:r>
              <a:rPr lang="en-CA" dirty="0"/>
              <a:t>Gestures also vary across cultures [4]</a:t>
            </a:r>
          </a:p>
          <a:p>
            <a:r>
              <a:rPr lang="en-CA" dirty="0"/>
              <a:t>Desktop Leap Motion modeling app was developed by Cui et al.</a:t>
            </a:r>
          </a:p>
          <a:p>
            <a:pPr lvl="1"/>
            <a:r>
              <a:rPr lang="en-CA" dirty="0"/>
              <a:t>Felt natural, but accuracy was lacking </a:t>
            </a:r>
          </a:p>
          <a:p>
            <a:pPr lvl="1"/>
            <a:r>
              <a:rPr lang="en-CA" dirty="0"/>
              <a:t>Faster than traditional software [5] [6]</a:t>
            </a:r>
          </a:p>
          <a:p>
            <a:r>
              <a:rPr lang="en-CA" dirty="0"/>
              <a:t>Scanning</a:t>
            </a:r>
          </a:p>
          <a:p>
            <a:pPr lvl="1"/>
            <a:r>
              <a:rPr lang="en-CA" dirty="0"/>
              <a:t>Techniques include scanning real objects and editing with mouse [7]</a:t>
            </a:r>
          </a:p>
          <a:p>
            <a:pPr lvl="1"/>
            <a:r>
              <a:rPr lang="en-CA" dirty="0"/>
              <a:t>Scanning 2D drawings using hand-held tracking devices and extruding [8]</a:t>
            </a:r>
          </a:p>
          <a:p>
            <a:r>
              <a:rPr lang="en-CA" dirty="0"/>
              <a:t>Procedural modeling</a:t>
            </a:r>
          </a:p>
          <a:p>
            <a:pPr lvl="1"/>
            <a:r>
              <a:rPr lang="en-CA" dirty="0"/>
              <a:t>Igarashi and Hughes developed a suggestive interface that allows users to choose from a list of shapes that match touch gestures [9]</a:t>
            </a:r>
          </a:p>
          <a:p>
            <a:endParaRPr lang="en-CA" dirty="0"/>
          </a:p>
        </p:txBody>
      </p:sp>
    </p:spTree>
    <p:extLst>
      <p:ext uri="{BB962C8B-B14F-4D97-AF65-F5344CB8AC3E}">
        <p14:creationId xmlns:p14="http://schemas.microsoft.com/office/powerpoint/2010/main" val="326287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952E577-47F7-4118-BE5E-697E5BAB0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F3CBFC-6622-4C29-8A29-6396D7D18A41}"/>
              </a:ext>
            </a:extLst>
          </p:cNvPr>
          <p:cNvSpPr>
            <a:spLocks noGrp="1"/>
          </p:cNvSpPr>
          <p:nvPr>
            <p:ph type="title"/>
          </p:nvPr>
        </p:nvSpPr>
        <p:spPr>
          <a:xfrm>
            <a:off x="4382724" y="702156"/>
            <a:ext cx="7225075" cy="1013800"/>
          </a:xfrm>
        </p:spPr>
        <p:txBody>
          <a:bodyPr>
            <a:normAutofit/>
          </a:bodyPr>
          <a:lstStyle/>
          <a:p>
            <a:r>
              <a:rPr lang="en-CA">
                <a:solidFill>
                  <a:schemeClr val="accent1"/>
                </a:solidFill>
              </a:rPr>
              <a:t>System Design</a:t>
            </a:r>
          </a:p>
        </p:txBody>
      </p:sp>
      <p:grpSp>
        <p:nvGrpSpPr>
          <p:cNvPr id="19" name="Group 18">
            <a:extLst>
              <a:ext uri="{FF2B5EF4-FFF2-40B4-BE49-F238E27FC236}">
                <a16:creationId xmlns:a16="http://schemas.microsoft.com/office/drawing/2014/main" id="{8EF88F0D-A5AB-4F16-9006-767488EF71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0" name="Rectangle 19">
              <a:extLst>
                <a:ext uri="{FF2B5EF4-FFF2-40B4-BE49-F238E27FC236}">
                  <a16:creationId xmlns:a16="http://schemas.microsoft.com/office/drawing/2014/main" id="{35437992-4567-4CA9-90E7-73A1A96312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34541DFD-36B9-4CF6-BF3E-8BD76B5A6F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5E176DC1-4BD8-490B-B30B-B4B1D106C9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12" name="Picture 11">
            <a:extLst>
              <a:ext uri="{FF2B5EF4-FFF2-40B4-BE49-F238E27FC236}">
                <a16:creationId xmlns:a16="http://schemas.microsoft.com/office/drawing/2014/main" id="{598B6341-29DC-40F0-AF33-D5FAB8334854}"/>
              </a:ext>
            </a:extLst>
          </p:cNvPr>
          <p:cNvPicPr/>
          <p:nvPr/>
        </p:nvPicPr>
        <p:blipFill rotWithShape="1">
          <a:blip r:embed="rId3">
            <a:extLst>
              <a:ext uri="{28A0092B-C50C-407E-A947-70E740481C1C}">
                <a14:useLocalDpi xmlns:a14="http://schemas.microsoft.com/office/drawing/2010/main" val="0"/>
              </a:ext>
            </a:extLst>
          </a:blip>
          <a:srcRect l="17852" r="1" b="1"/>
          <a:stretch/>
        </p:blipFill>
        <p:spPr>
          <a:xfrm>
            <a:off x="446534" y="641102"/>
            <a:ext cx="3702877" cy="2828500"/>
          </a:xfrm>
          <a:prstGeom prst="rect">
            <a:avLst/>
          </a:prstGeom>
        </p:spPr>
      </p:pic>
      <p:pic>
        <p:nvPicPr>
          <p:cNvPr id="11" name="Picture 10">
            <a:extLst>
              <a:ext uri="{FF2B5EF4-FFF2-40B4-BE49-F238E27FC236}">
                <a16:creationId xmlns:a16="http://schemas.microsoft.com/office/drawing/2014/main" id="{C7AFD5C3-26B4-4716-AE17-1ED44D431C27}"/>
              </a:ext>
            </a:extLst>
          </p:cNvPr>
          <p:cNvPicPr/>
          <p:nvPr/>
        </p:nvPicPr>
        <p:blipFill rotWithShape="1">
          <a:blip r:embed="rId4">
            <a:extLst>
              <a:ext uri="{28A0092B-C50C-407E-A947-70E740481C1C}">
                <a14:useLocalDpi xmlns:a14="http://schemas.microsoft.com/office/drawing/2010/main" val="0"/>
              </a:ext>
            </a:extLst>
          </a:blip>
          <a:srcRect l="18179"/>
          <a:stretch/>
        </p:blipFill>
        <p:spPr>
          <a:xfrm>
            <a:off x="446534" y="3562063"/>
            <a:ext cx="3702877" cy="2828501"/>
          </a:xfrm>
          <a:prstGeom prst="rect">
            <a:avLst/>
          </a:prstGeom>
        </p:spPr>
      </p:pic>
      <p:sp>
        <p:nvSpPr>
          <p:cNvPr id="3" name="Content Placeholder 2">
            <a:extLst>
              <a:ext uri="{FF2B5EF4-FFF2-40B4-BE49-F238E27FC236}">
                <a16:creationId xmlns:a16="http://schemas.microsoft.com/office/drawing/2014/main" id="{02DFEB78-54D8-4C9D-AB40-A5D00F438735}"/>
              </a:ext>
            </a:extLst>
          </p:cNvPr>
          <p:cNvSpPr>
            <a:spLocks noGrp="1"/>
          </p:cNvSpPr>
          <p:nvPr>
            <p:ph idx="1"/>
          </p:nvPr>
        </p:nvSpPr>
        <p:spPr>
          <a:xfrm>
            <a:off x="4382726" y="1896533"/>
            <a:ext cx="7225074" cy="3962266"/>
          </a:xfrm>
        </p:spPr>
        <p:txBody>
          <a:bodyPr>
            <a:normAutofit/>
          </a:bodyPr>
          <a:lstStyle/>
          <a:p>
            <a:r>
              <a:rPr lang="en-CA" dirty="0"/>
              <a:t>Unity 3D Game Engine</a:t>
            </a:r>
          </a:p>
          <a:p>
            <a:r>
              <a:rPr lang="en-CA" dirty="0"/>
              <a:t>Oculus Rift SDK and Leap Motion Orion Beta SDK [10]</a:t>
            </a:r>
          </a:p>
          <a:p>
            <a:r>
              <a:rPr lang="en-CA" dirty="0"/>
              <a:t>Two versions for the user study:</a:t>
            </a:r>
          </a:p>
          <a:p>
            <a:pPr lvl="1"/>
            <a:r>
              <a:rPr lang="en-CA" dirty="0"/>
              <a:t>VR and Desktop/Keyboard</a:t>
            </a:r>
          </a:p>
          <a:p>
            <a:endParaRPr lang="en-CA" dirty="0"/>
          </a:p>
        </p:txBody>
      </p:sp>
      <p:pic>
        <p:nvPicPr>
          <p:cNvPr id="16" name="Picture 15">
            <a:extLst>
              <a:ext uri="{FF2B5EF4-FFF2-40B4-BE49-F238E27FC236}">
                <a16:creationId xmlns:a16="http://schemas.microsoft.com/office/drawing/2014/main" id="{97DA8EC5-BFEE-49E6-9C25-DF7CE803D351}"/>
              </a:ext>
            </a:extLst>
          </p:cNvPr>
          <p:cNvPicPr/>
          <p:nvPr/>
        </p:nvPicPr>
        <p:blipFill rotWithShape="1">
          <a:blip r:embed="rId3">
            <a:extLst>
              <a:ext uri="{28A0092B-C50C-407E-A947-70E740481C1C}">
                <a14:useLocalDpi xmlns:a14="http://schemas.microsoft.com/office/drawing/2010/main" val="0"/>
              </a:ext>
            </a:extLst>
          </a:blip>
          <a:srcRect l="17852" r="1" b="1"/>
          <a:stretch/>
        </p:blipFill>
        <p:spPr>
          <a:xfrm>
            <a:off x="446532" y="3557254"/>
            <a:ext cx="3702877" cy="2828500"/>
          </a:xfrm>
          <a:prstGeom prst="rect">
            <a:avLst/>
          </a:prstGeom>
        </p:spPr>
      </p:pic>
      <p:pic>
        <p:nvPicPr>
          <p:cNvPr id="18" name="Picture 17">
            <a:extLst>
              <a:ext uri="{FF2B5EF4-FFF2-40B4-BE49-F238E27FC236}">
                <a16:creationId xmlns:a16="http://schemas.microsoft.com/office/drawing/2014/main" id="{13C82FE1-F1BD-40CB-A609-389DEA785969}"/>
              </a:ext>
            </a:extLst>
          </p:cNvPr>
          <p:cNvPicPr/>
          <p:nvPr/>
        </p:nvPicPr>
        <p:blipFill rotWithShape="1">
          <a:blip r:embed="rId4">
            <a:extLst>
              <a:ext uri="{28A0092B-C50C-407E-A947-70E740481C1C}">
                <a14:useLocalDpi xmlns:a14="http://schemas.microsoft.com/office/drawing/2010/main" val="0"/>
              </a:ext>
            </a:extLst>
          </a:blip>
          <a:srcRect l="18179"/>
          <a:stretch/>
        </p:blipFill>
        <p:spPr>
          <a:xfrm>
            <a:off x="432019" y="644041"/>
            <a:ext cx="3702877" cy="2828501"/>
          </a:xfrm>
          <a:prstGeom prst="rect">
            <a:avLst/>
          </a:prstGeom>
        </p:spPr>
      </p:pic>
      <p:sp>
        <p:nvSpPr>
          <p:cNvPr id="23" name="TextBox 22">
            <a:extLst>
              <a:ext uri="{FF2B5EF4-FFF2-40B4-BE49-F238E27FC236}">
                <a16:creationId xmlns:a16="http://schemas.microsoft.com/office/drawing/2014/main" id="{FF5BAE9C-DE8C-4D6A-B357-A5FFE2410036}"/>
              </a:ext>
            </a:extLst>
          </p:cNvPr>
          <p:cNvSpPr txBox="1"/>
          <p:nvPr/>
        </p:nvSpPr>
        <p:spPr>
          <a:xfrm>
            <a:off x="4195251" y="6137311"/>
            <a:ext cx="3401994" cy="276999"/>
          </a:xfrm>
          <a:prstGeom prst="rect">
            <a:avLst/>
          </a:prstGeom>
          <a:noFill/>
        </p:spPr>
        <p:txBody>
          <a:bodyPr wrap="square" rtlCol="0">
            <a:spAutoFit/>
          </a:bodyPr>
          <a:lstStyle/>
          <a:p>
            <a:r>
              <a:rPr lang="en-CA" sz="1200" dirty="0"/>
              <a:t>Figure 3 The desktop and VR applications</a:t>
            </a:r>
          </a:p>
        </p:txBody>
      </p:sp>
    </p:spTree>
    <p:extLst>
      <p:ext uri="{BB962C8B-B14F-4D97-AF65-F5344CB8AC3E}">
        <p14:creationId xmlns:p14="http://schemas.microsoft.com/office/powerpoint/2010/main" val="136319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5CB481D-E6B5-4DA2-9178-6DE77AB5C9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DBE38F-6328-4ED4-86A5-6AD62F17C93E}"/>
              </a:ext>
            </a:extLst>
          </p:cNvPr>
          <p:cNvSpPr>
            <a:spLocks noGrp="1"/>
          </p:cNvSpPr>
          <p:nvPr>
            <p:ph type="title"/>
          </p:nvPr>
        </p:nvSpPr>
        <p:spPr>
          <a:xfrm>
            <a:off x="4382724" y="702156"/>
            <a:ext cx="7225075" cy="1013800"/>
          </a:xfrm>
        </p:spPr>
        <p:txBody>
          <a:bodyPr>
            <a:normAutofit/>
          </a:bodyPr>
          <a:lstStyle/>
          <a:p>
            <a:r>
              <a:rPr lang="en-CA" dirty="0">
                <a:solidFill>
                  <a:schemeClr val="accent1"/>
                </a:solidFill>
              </a:rPr>
              <a:t>System Design</a:t>
            </a:r>
          </a:p>
        </p:txBody>
      </p:sp>
      <p:grpSp>
        <p:nvGrpSpPr>
          <p:cNvPr id="28" name="Group 27">
            <a:extLst>
              <a:ext uri="{FF2B5EF4-FFF2-40B4-BE49-F238E27FC236}">
                <a16:creationId xmlns:a16="http://schemas.microsoft.com/office/drawing/2014/main" id="{6277250E-AC94-4AE1-B264-401790964E9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9" name="Rectangle 28">
              <a:extLst>
                <a:ext uri="{FF2B5EF4-FFF2-40B4-BE49-F238E27FC236}">
                  <a16:creationId xmlns:a16="http://schemas.microsoft.com/office/drawing/2014/main" id="{7EEC8A17-C370-4333-8546-E2AEDB9CE0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969D8784-71D8-4FB0-887B-FB5192AFFE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08FF2EEA-3DC8-41E5-8A32-96F598118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21" name="Picture 20">
            <a:extLst>
              <a:ext uri="{FF2B5EF4-FFF2-40B4-BE49-F238E27FC236}">
                <a16:creationId xmlns:a16="http://schemas.microsoft.com/office/drawing/2014/main" id="{13ABF004-E27A-4B91-91DC-3609A76F6B11}"/>
              </a:ext>
            </a:extLst>
          </p:cNvPr>
          <p:cNvPicPr/>
          <p:nvPr/>
        </p:nvPicPr>
        <p:blipFill rotWithShape="1">
          <a:blip r:embed="rId3">
            <a:extLst>
              <a:ext uri="{28A0092B-C50C-407E-A947-70E740481C1C}">
                <a14:useLocalDpi xmlns:a14="http://schemas.microsoft.com/office/drawing/2010/main" val="0"/>
              </a:ext>
            </a:extLst>
          </a:blip>
          <a:srcRect l="4580" r="16200" b="-2"/>
          <a:stretch/>
        </p:blipFill>
        <p:spPr>
          <a:xfrm>
            <a:off x="448732" y="600075"/>
            <a:ext cx="3683001" cy="5775325"/>
          </a:xfrm>
          <a:prstGeom prst="rect">
            <a:avLst/>
          </a:prstGeom>
        </p:spPr>
      </p:pic>
      <p:sp>
        <p:nvSpPr>
          <p:cNvPr id="3" name="Content Placeholder 2">
            <a:extLst>
              <a:ext uri="{FF2B5EF4-FFF2-40B4-BE49-F238E27FC236}">
                <a16:creationId xmlns:a16="http://schemas.microsoft.com/office/drawing/2014/main" id="{D9587A2A-8D42-438E-AEE7-1EE6FD0E3E0A}"/>
              </a:ext>
            </a:extLst>
          </p:cNvPr>
          <p:cNvSpPr>
            <a:spLocks noGrp="1"/>
          </p:cNvSpPr>
          <p:nvPr>
            <p:ph idx="1"/>
          </p:nvPr>
        </p:nvSpPr>
        <p:spPr>
          <a:xfrm>
            <a:off x="4382726" y="1896533"/>
            <a:ext cx="7225074" cy="3962266"/>
          </a:xfrm>
        </p:spPr>
        <p:txBody>
          <a:bodyPr>
            <a:normAutofit/>
          </a:bodyPr>
          <a:lstStyle/>
          <a:p>
            <a:r>
              <a:rPr lang="en-CA" dirty="0"/>
              <a:t>VR Drawing Environment</a:t>
            </a:r>
          </a:p>
          <a:p>
            <a:pPr lvl="1"/>
            <a:r>
              <a:rPr lang="en-CA" dirty="0"/>
              <a:t>Voxel drawing expands voxel terrain system by Alexandros </a:t>
            </a:r>
            <a:r>
              <a:rPr lang="en-CA" dirty="0" err="1"/>
              <a:t>Starvrinou</a:t>
            </a:r>
            <a:r>
              <a:rPr lang="en-CA" dirty="0"/>
              <a:t> [11]</a:t>
            </a:r>
          </a:p>
          <a:p>
            <a:pPr lvl="1"/>
            <a:r>
              <a:rPr lang="en-CA" dirty="0"/>
              <a:t>Voxel model is broken into 16</a:t>
            </a:r>
            <a:r>
              <a:rPr lang="en-CA" baseline="30000" dirty="0"/>
              <a:t>3</a:t>
            </a:r>
            <a:r>
              <a:rPr lang="en-CA" dirty="0"/>
              <a:t> “chunks”</a:t>
            </a:r>
          </a:p>
          <a:p>
            <a:pPr lvl="1"/>
            <a:r>
              <a:rPr lang="en-CA" dirty="0"/>
              <a:t>Voxels objects are either Empty or Full</a:t>
            </a:r>
          </a:p>
          <a:p>
            <a:pPr lvl="2"/>
            <a:r>
              <a:rPr lang="en-CA" dirty="0"/>
              <a:t>Each full voxel uses a marching cubes algorithm to only draw triangles where no full neighbour is present</a:t>
            </a:r>
          </a:p>
          <a:p>
            <a:pPr lvl="1"/>
            <a:r>
              <a:rPr lang="en-CA" dirty="0"/>
              <a:t>New Model scene allows user to select 16</a:t>
            </a:r>
            <a:r>
              <a:rPr lang="en-CA" baseline="30000" dirty="0"/>
              <a:t>3</a:t>
            </a:r>
            <a:r>
              <a:rPr lang="en-CA" dirty="0"/>
              <a:t> to 80</a:t>
            </a:r>
            <a:r>
              <a:rPr lang="en-CA" baseline="30000" dirty="0"/>
              <a:t>3</a:t>
            </a:r>
            <a:r>
              <a:rPr lang="en-CA" dirty="0"/>
              <a:t> drawing, but user study only allows 32</a:t>
            </a:r>
            <a:r>
              <a:rPr lang="en-CA" baseline="30000" dirty="0"/>
              <a:t>3</a:t>
            </a:r>
          </a:p>
        </p:txBody>
      </p:sp>
      <p:sp>
        <p:nvSpPr>
          <p:cNvPr id="22" name="TextBox 21">
            <a:extLst>
              <a:ext uri="{FF2B5EF4-FFF2-40B4-BE49-F238E27FC236}">
                <a16:creationId xmlns:a16="http://schemas.microsoft.com/office/drawing/2014/main" id="{F30B5A24-B2C0-4113-9FDA-FA1AF4F8EE03}"/>
              </a:ext>
            </a:extLst>
          </p:cNvPr>
          <p:cNvSpPr txBox="1"/>
          <p:nvPr/>
        </p:nvSpPr>
        <p:spPr>
          <a:xfrm>
            <a:off x="4195251" y="6119825"/>
            <a:ext cx="3401994" cy="276999"/>
          </a:xfrm>
          <a:prstGeom prst="rect">
            <a:avLst/>
          </a:prstGeom>
          <a:noFill/>
        </p:spPr>
        <p:txBody>
          <a:bodyPr wrap="square" rtlCol="0">
            <a:spAutoFit/>
          </a:bodyPr>
          <a:lstStyle/>
          <a:p>
            <a:r>
              <a:rPr lang="en-CA" sz="1200" dirty="0"/>
              <a:t>Figure 4 A selected voxel chunk in Unity 3D</a:t>
            </a:r>
          </a:p>
        </p:txBody>
      </p:sp>
    </p:spTree>
    <p:extLst>
      <p:ext uri="{BB962C8B-B14F-4D97-AF65-F5344CB8AC3E}">
        <p14:creationId xmlns:p14="http://schemas.microsoft.com/office/powerpoint/2010/main" val="385090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7FFE945-FC21-41B2-933A-8595D15EA7DA}"/>
              </a:ext>
            </a:extLst>
          </p:cNvPr>
          <p:cNvSpPr>
            <a:spLocks noGrp="1"/>
          </p:cNvSpPr>
          <p:nvPr>
            <p:ph type="title"/>
          </p:nvPr>
        </p:nvSpPr>
        <p:spPr>
          <a:xfrm>
            <a:off x="601255" y="702156"/>
            <a:ext cx="3409783" cy="1013800"/>
          </a:xfrm>
        </p:spPr>
        <p:txBody>
          <a:bodyPr>
            <a:normAutofit/>
          </a:bodyPr>
          <a:lstStyle/>
          <a:p>
            <a:r>
              <a:rPr lang="en-CA"/>
              <a:t>System Design</a:t>
            </a:r>
          </a:p>
        </p:txBody>
      </p:sp>
      <p:sp>
        <p:nvSpPr>
          <p:cNvPr id="3" name="Content Placeholder 2">
            <a:extLst>
              <a:ext uri="{FF2B5EF4-FFF2-40B4-BE49-F238E27FC236}">
                <a16:creationId xmlns:a16="http://schemas.microsoft.com/office/drawing/2014/main" id="{A3CB245B-656C-46DA-B789-D3DCEF4AAFD6}"/>
              </a:ext>
            </a:extLst>
          </p:cNvPr>
          <p:cNvSpPr>
            <a:spLocks noGrp="1"/>
          </p:cNvSpPr>
          <p:nvPr>
            <p:ph idx="1"/>
          </p:nvPr>
        </p:nvSpPr>
        <p:spPr>
          <a:xfrm>
            <a:off x="601255" y="1964168"/>
            <a:ext cx="3409782" cy="4036582"/>
          </a:xfrm>
        </p:spPr>
        <p:txBody>
          <a:bodyPr>
            <a:normAutofit/>
          </a:bodyPr>
          <a:lstStyle/>
          <a:p>
            <a:r>
              <a:rPr lang="en-CA" dirty="0">
                <a:solidFill>
                  <a:schemeClr val="bg1"/>
                </a:solidFill>
              </a:rPr>
              <a:t>Voxel model is placed on a disk-shaped platform and surrounded by a grid</a:t>
            </a:r>
          </a:p>
          <a:p>
            <a:r>
              <a:rPr lang="en-CA" dirty="0">
                <a:solidFill>
                  <a:schemeClr val="bg1"/>
                </a:solidFill>
              </a:rPr>
              <a:t>Four “handles” on the platform for interaction</a:t>
            </a:r>
          </a:p>
          <a:p>
            <a:pPr lvl="1"/>
            <a:r>
              <a:rPr lang="en-CA" dirty="0">
                <a:solidFill>
                  <a:schemeClr val="bg1"/>
                </a:solidFill>
              </a:rPr>
              <a:t>Grasping a handle moves the platform</a:t>
            </a:r>
          </a:p>
          <a:p>
            <a:pPr lvl="1"/>
            <a:r>
              <a:rPr lang="en-CA" dirty="0">
                <a:solidFill>
                  <a:schemeClr val="bg1"/>
                </a:solidFill>
              </a:rPr>
              <a:t>Flat palm on handle rotates platform</a:t>
            </a:r>
          </a:p>
          <a:p>
            <a:endParaRPr lang="en-CA" dirty="0">
              <a:solidFill>
                <a:schemeClr val="bg1"/>
              </a:solidFill>
            </a:endParaRPr>
          </a:p>
          <a:p>
            <a:endParaRPr lang="en-CA" dirty="0">
              <a:solidFill>
                <a:schemeClr val="bg1"/>
              </a:solidFill>
            </a:endParaRPr>
          </a:p>
          <a:p>
            <a:endParaRPr lang="en-CA" dirty="0">
              <a:solidFill>
                <a:schemeClr val="bg1"/>
              </a:solidFill>
            </a:endParaRPr>
          </a:p>
        </p:txBody>
      </p:sp>
      <p:pic>
        <p:nvPicPr>
          <p:cNvPr id="14" name="Picture 13">
            <a:extLst>
              <a:ext uri="{FF2B5EF4-FFF2-40B4-BE49-F238E27FC236}">
                <a16:creationId xmlns:a16="http://schemas.microsoft.com/office/drawing/2014/main" id="{7793B123-5D67-4269-9D57-729418EFD861}"/>
              </a:ext>
            </a:extLst>
          </p:cNvPr>
          <p:cNvPicPr/>
          <p:nvPr/>
        </p:nvPicPr>
        <p:blipFill rotWithShape="1">
          <a:blip r:embed="rId3">
            <a:extLst>
              <a:ext uri="{28A0092B-C50C-407E-A947-70E740481C1C}">
                <a14:useLocalDpi xmlns:a14="http://schemas.microsoft.com/office/drawing/2010/main" val="0"/>
              </a:ext>
            </a:extLst>
          </a:blip>
          <a:srcRect l="4927" r="1" b="1"/>
          <a:stretch/>
        </p:blipFill>
        <p:spPr bwMode="auto">
          <a:xfrm>
            <a:off x="5478063" y="1111641"/>
            <a:ext cx="5116736" cy="4655348"/>
          </a:xfrm>
          <a:prstGeom prst="rect">
            <a:avLst/>
          </a:prstGeom>
          <a:extLst>
            <a:ext uri="{53640926-AAD7-44D8-BBD7-CCE9431645EC}">
              <a14:shadowObscured xmlns:a14="http://schemas.microsoft.com/office/drawing/2010/main"/>
            </a:ext>
          </a:extLst>
        </p:spPr>
      </p:pic>
      <p:sp>
        <p:nvSpPr>
          <p:cNvPr id="16" name="TextBox 15">
            <a:extLst>
              <a:ext uri="{FF2B5EF4-FFF2-40B4-BE49-F238E27FC236}">
                <a16:creationId xmlns:a16="http://schemas.microsoft.com/office/drawing/2014/main" id="{906869AE-9433-40D0-B513-5B777F9FF88D}"/>
              </a:ext>
            </a:extLst>
          </p:cNvPr>
          <p:cNvSpPr txBox="1"/>
          <p:nvPr/>
        </p:nvSpPr>
        <p:spPr>
          <a:xfrm>
            <a:off x="5466598" y="5765946"/>
            <a:ext cx="3401994" cy="276999"/>
          </a:xfrm>
          <a:prstGeom prst="rect">
            <a:avLst/>
          </a:prstGeom>
          <a:noFill/>
        </p:spPr>
        <p:txBody>
          <a:bodyPr wrap="square" rtlCol="0">
            <a:spAutoFit/>
          </a:bodyPr>
          <a:lstStyle/>
          <a:p>
            <a:r>
              <a:rPr lang="en-CA" sz="1200" dirty="0"/>
              <a:t>Figure 5 The VR drawing platform</a:t>
            </a:r>
          </a:p>
        </p:txBody>
      </p:sp>
    </p:spTree>
    <p:extLst>
      <p:ext uri="{BB962C8B-B14F-4D97-AF65-F5344CB8AC3E}">
        <p14:creationId xmlns:p14="http://schemas.microsoft.com/office/powerpoint/2010/main" val="32299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Dividend">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6496</TotalTime>
  <Words>5260</Words>
  <Application>Microsoft Macintosh PowerPoint</Application>
  <PresentationFormat>Widescreen</PresentationFormat>
  <Paragraphs>460</Paragraphs>
  <Slides>44</Slides>
  <Notes>35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Calibri</vt:lpstr>
      <vt:lpstr>Gill Sans MT</vt:lpstr>
      <vt:lpstr>Wingdings 2</vt:lpstr>
      <vt:lpstr>Dividend</vt:lpstr>
      <vt:lpstr>Evaluating Voxel Drawing for Virtual Reality Environments</vt:lpstr>
      <vt:lpstr>Introduction</vt:lpstr>
      <vt:lpstr>Introduction</vt:lpstr>
      <vt:lpstr>Introduction</vt:lpstr>
      <vt:lpstr>Introduction</vt:lpstr>
      <vt:lpstr>Background and Related Work</vt:lpstr>
      <vt:lpstr>System Design</vt:lpstr>
      <vt:lpstr>System Design</vt:lpstr>
      <vt:lpstr>System Design</vt:lpstr>
      <vt:lpstr>System Design</vt:lpstr>
      <vt:lpstr>System Design</vt:lpstr>
      <vt:lpstr>System Design</vt:lpstr>
      <vt:lpstr>System Design</vt:lpstr>
      <vt:lpstr>System Design </vt:lpstr>
      <vt:lpstr>Research Methodology</vt:lpstr>
      <vt:lpstr>Research Methodology</vt:lpstr>
      <vt:lpstr>Research Methodology</vt:lpstr>
      <vt:lpstr>Research Methodology</vt:lpstr>
      <vt:lpstr>Research Methodology</vt:lpstr>
      <vt:lpstr>Research Methodology</vt:lpstr>
      <vt:lpstr>Research Methodology</vt:lpstr>
      <vt:lpstr>Results and Analysis</vt:lpstr>
      <vt:lpstr>Results and Analysis</vt:lpstr>
      <vt:lpstr>Results and Analysis</vt:lpstr>
      <vt:lpstr>Results and Analysis</vt:lpstr>
      <vt:lpstr>Results and Analysis</vt:lpstr>
      <vt:lpstr>Results and Analysis</vt:lpstr>
      <vt:lpstr>Results and Analysis</vt:lpstr>
      <vt:lpstr>Results and Analysis</vt:lpstr>
      <vt:lpstr>Results and Analysis</vt:lpstr>
      <vt:lpstr>Results and Analysis</vt:lpstr>
      <vt:lpstr>Results and Analysis</vt:lpstr>
      <vt:lpstr>Results and Analysis</vt:lpstr>
      <vt:lpstr>Results and Analysis</vt:lpstr>
      <vt:lpstr>Results and Analysis</vt:lpstr>
      <vt:lpstr>CONCLUSIONS AND RECOMMENDATIONS</vt:lpstr>
      <vt:lpstr>CONCLUSIONS AND RECOMMENDATIONS</vt:lpstr>
      <vt:lpstr>CONCLUSIONS AND RECOMMENDATIONS</vt:lpstr>
      <vt:lpstr>CONCLUSIONS AND RECOMMENDATIONS</vt:lpstr>
      <vt:lpstr>CONCLUSIONS AND RECOMMENDATIONS</vt:lpstr>
      <vt:lpstr>Questions?</vt:lpstr>
      <vt:lpstr>References</vt:lpstr>
      <vt:lpstr>References</vt:lpstr>
      <vt:lpstr>References</vt:lpstr>
    </vt:vector>
  </TitlesOfParts>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Evaluating Voxel Drawing for Virtual Reality Environments</dc:title>
  <dc:creator>Johna Latouf</dc:creator>
  <cp:lastModifiedBy>Johna Latouf</cp:lastModifiedBy>
  <cp:revision>32</cp:revision>
  <dcterms:created xsi:type="dcterms:W3CDTF">2018-07-17T22:08:51Z</dcterms:created>
  <dcterms:modified xsi:type="dcterms:W3CDTF">2018-07-24T17:32:30Z</dcterms:modified>
</cp:coreProperties>
</file>